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82" r:id="rId1"/>
  </p:sldMasterIdLst>
  <p:notesMasterIdLst>
    <p:notesMasterId r:id="rId14"/>
  </p:notesMasterIdLst>
  <p:handoutMasterIdLst>
    <p:handoutMasterId r:id="rId15"/>
  </p:handoutMasterIdLst>
  <p:sldIdLst>
    <p:sldId id="943" r:id="rId2"/>
    <p:sldId id="945" r:id="rId3"/>
    <p:sldId id="946" r:id="rId4"/>
    <p:sldId id="944" r:id="rId5"/>
    <p:sldId id="947" r:id="rId6"/>
    <p:sldId id="948" r:id="rId7"/>
    <p:sldId id="954" r:id="rId8"/>
    <p:sldId id="950" r:id="rId9"/>
    <p:sldId id="955" r:id="rId10"/>
    <p:sldId id="952" r:id="rId11"/>
    <p:sldId id="953" r:id="rId12"/>
    <p:sldId id="956" r:id="rId13"/>
  </p:sldIdLst>
  <p:sldSz cx="9144000" cy="6858000" type="screen4x3"/>
  <p:notesSz cx="6946900" cy="92202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 S Cardman" initials="LSC" lastIdx="9" clrIdx="0"/>
  <p:cmAuthor id="1" name="foremast" initials="tf" lastIdx="31" clrIdx="1"/>
  <p:cmAuthor id="2" name="sprouse" initials="s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CC"/>
    <a:srgbClr val="FF3300"/>
    <a:srgbClr val="69A02C"/>
    <a:srgbClr val="78B832"/>
    <a:srgbClr val="E7E200"/>
    <a:srgbClr val="FFCC99"/>
    <a:srgbClr val="FFCCCC"/>
    <a:srgbClr val="663300"/>
    <a:srgbClr val="F6FD99"/>
    <a:srgbClr val="BABA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5" autoAdjust="0"/>
    <p:restoredTop sz="98841" autoAdjust="0"/>
  </p:normalViewPr>
  <p:slideViewPr>
    <p:cSldViewPr>
      <p:cViewPr varScale="1">
        <p:scale>
          <a:sx n="90" d="100"/>
          <a:sy n="90" d="100"/>
        </p:scale>
        <p:origin x="-102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90"/>
    </p:cViewPr>
  </p:sorterViewPr>
  <p:notesViewPr>
    <p:cSldViewPr>
      <p:cViewPr varScale="1">
        <p:scale>
          <a:sx n="69" d="100"/>
          <a:sy n="69" d="100"/>
        </p:scale>
        <p:origin x="-2808" y="-90"/>
      </p:cViewPr>
      <p:guideLst>
        <p:guide orient="horz" pos="2904"/>
        <p:guide pos="218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3" tIns="45739" rIns="91473" bIns="45739" numCol="1" anchor="t" anchorCtr="0" compatLnSpc="1">
            <a:prstTxWarp prst="textNoShape">
              <a:avLst/>
            </a:prstTxWarp>
          </a:bodyPr>
          <a:lstStyle>
            <a:lvl1pPr defTabSz="916312" eaLnBrk="1" hangingPunct="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2806" y="2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3" tIns="45739" rIns="91473" bIns="45739" numCol="1" anchor="t" anchorCtr="0" compatLnSpc="1">
            <a:prstTxWarp prst="textNoShape">
              <a:avLst/>
            </a:prstTxWarp>
          </a:bodyPr>
          <a:lstStyle>
            <a:lvl1pPr algn="r" defTabSz="916312" eaLnBrk="1" hangingPunct="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760674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3" tIns="45739" rIns="91473" bIns="45739" numCol="1" anchor="b" anchorCtr="0" compatLnSpc="1">
            <a:prstTxWarp prst="textNoShape">
              <a:avLst/>
            </a:prstTxWarp>
          </a:bodyPr>
          <a:lstStyle>
            <a:lvl1pPr defTabSz="916312" eaLnBrk="1" hangingPunct="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2806" y="8760674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3" tIns="45739" rIns="91473" bIns="45739" numCol="1" anchor="b" anchorCtr="0" compatLnSpc="1">
            <a:prstTxWarp prst="textNoShape">
              <a:avLst/>
            </a:prstTxWarp>
          </a:bodyPr>
          <a:lstStyle>
            <a:lvl1pPr algn="r" defTabSz="916312" eaLnBrk="1" hangingPunct="1">
              <a:defRPr sz="1200" smtClean="0"/>
            </a:lvl1pPr>
          </a:lstStyle>
          <a:p>
            <a:pPr>
              <a:defRPr/>
            </a:pPr>
            <a:fld id="{119F1AF9-1359-4B48-BE7F-28ECA20745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1"/>
            <a:ext cx="3012526" cy="45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0" tIns="46336" rIns="92670" bIns="46336" numCol="1" anchor="t" anchorCtr="0" compatLnSpc="1">
            <a:prstTxWarp prst="textNoShape">
              <a:avLst/>
            </a:prstTxWarp>
          </a:bodyPr>
          <a:lstStyle>
            <a:lvl1pPr defTabSz="927259" eaLnBrk="1" hangingPunct="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2806" y="1"/>
            <a:ext cx="3012526" cy="45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0" tIns="46336" rIns="92670" bIns="46336" numCol="1" anchor="t" anchorCtr="0" compatLnSpc="1">
            <a:prstTxWarp prst="textNoShape">
              <a:avLst/>
            </a:prstTxWarp>
          </a:bodyPr>
          <a:lstStyle>
            <a:lvl1pPr algn="r" defTabSz="927259" eaLnBrk="1" hangingPunct="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3738"/>
            <a:ext cx="4605337" cy="345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466" y="4378779"/>
            <a:ext cx="5549969" cy="414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0" tIns="46336" rIns="92670" bIns="463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760674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0" tIns="46336" rIns="92670" bIns="46336" numCol="1" anchor="b" anchorCtr="0" compatLnSpc="1">
            <a:prstTxWarp prst="textNoShape">
              <a:avLst/>
            </a:prstTxWarp>
          </a:bodyPr>
          <a:lstStyle>
            <a:lvl1pPr defTabSz="927259" eaLnBrk="1" hangingPunct="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2806" y="8760674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0" tIns="46336" rIns="92670" bIns="46336" numCol="1" anchor="b" anchorCtr="0" compatLnSpc="1">
            <a:prstTxWarp prst="textNoShape">
              <a:avLst/>
            </a:prstTxWarp>
          </a:bodyPr>
          <a:lstStyle>
            <a:lvl1pPr algn="r" defTabSz="927259" eaLnBrk="1" hangingPunct="1">
              <a:defRPr sz="1200" smtClean="0"/>
            </a:lvl1pPr>
          </a:lstStyle>
          <a:p>
            <a:pPr>
              <a:defRPr/>
            </a:pPr>
            <a:fld id="{7AF2D93B-BDD3-484D-93E4-32FA9F9F26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CF154-6C52-4FB6-9C16-246F477173A9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90463" tIns="45231" rIns="90463" bIns="45231"/>
          <a:lstStyle/>
          <a:p>
            <a:pPr algn="ctr" defTabSz="909937"/>
            <a:fld id="{A86B2FD6-7330-424E-8C32-9D0B1E62BC3E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909937"/>
              <a:t>5</a:t>
            </a:fld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8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419" y="694974"/>
            <a:ext cx="4599337" cy="3452858"/>
          </a:xfrm>
          <a:ln/>
        </p:spPr>
      </p:sp>
      <p:sp>
        <p:nvSpPr>
          <p:cNvPr id="1589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1183696"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933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00000"/>
              </a:buClr>
            </a:pPr>
            <a:endParaRPr lang="en-US" dirty="0" smtClean="0">
              <a:solidFill>
                <a:srgbClr val="002060"/>
              </a:solidFill>
              <a:latin typeface="Times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None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0" y="658100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0" i="0" dirty="0" smtClean="0">
                <a:solidFill>
                  <a:schemeClr val="bg1"/>
                </a:solidFill>
                <a:latin typeface="+mj-lt"/>
              </a:rPr>
              <a:t>HPS</a:t>
            </a:r>
            <a:r>
              <a:rPr lang="en-US" sz="1200" b="0" i="0" baseline="0" dirty="0" smtClean="0">
                <a:solidFill>
                  <a:schemeClr val="bg1"/>
                </a:solidFill>
                <a:latin typeface="+mj-lt"/>
              </a:rPr>
              <a:t> Collaboration Meeting  </a:t>
            </a:r>
            <a:fld id="{6C6BAC29-805F-4EB1-A9A5-300A97D9EAAE}" type="slidenum">
              <a:rPr lang="en-US" sz="1200" b="0" i="0" smtClean="0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sz="1200" b="0" i="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00000"/>
              </a:buClr>
            </a:pPr>
            <a:endParaRPr lang="en-US" dirty="0" smtClean="0">
              <a:solidFill>
                <a:srgbClr val="002060"/>
              </a:solidFill>
              <a:latin typeface="Times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None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0" y="658100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0" i="1" dirty="0" smtClean="0">
                <a:solidFill>
                  <a:schemeClr val="bg1"/>
                </a:solidFill>
                <a:latin typeface="+mj-lt"/>
              </a:rPr>
              <a:t>May 23, 2011 Presentation</a:t>
            </a:r>
            <a:r>
              <a:rPr lang="en-US" sz="1200" b="0" i="1" baseline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0" i="1" dirty="0" smtClean="0">
                <a:solidFill>
                  <a:schemeClr val="bg1"/>
                </a:solidFill>
                <a:latin typeface="+mj-lt"/>
              </a:rPr>
              <a:t>to Office of Science    </a:t>
            </a:r>
            <a:r>
              <a:rPr lang="en-US" sz="1200" b="0" i="0" dirty="0" smtClean="0">
                <a:solidFill>
                  <a:schemeClr val="bg1"/>
                </a:solidFill>
                <a:latin typeface="+mj-lt"/>
              </a:rPr>
              <a:t> </a:t>
            </a:r>
            <a:fld id="{6C6BAC29-805F-4EB1-A9A5-300A97D9EAAE}" type="slidenum">
              <a:rPr lang="en-US" sz="1200" b="0" i="0" smtClean="0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sz="1200" b="0" i="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00000"/>
              </a:buClr>
            </a:pPr>
            <a:endParaRPr lang="en-US" dirty="0" smtClean="0">
              <a:solidFill>
                <a:srgbClr val="002060"/>
              </a:solidFill>
              <a:latin typeface="Times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None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0" y="66294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0" i="1" dirty="0" smtClean="0">
                <a:solidFill>
                  <a:schemeClr val="bg1"/>
                </a:solidFill>
                <a:latin typeface="+mj-lt"/>
              </a:rPr>
              <a:t>May 23, 2011 Presentation</a:t>
            </a:r>
            <a:r>
              <a:rPr lang="en-US" sz="1200" b="0" i="1" baseline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0" i="1" dirty="0" smtClean="0">
                <a:solidFill>
                  <a:schemeClr val="bg1"/>
                </a:solidFill>
                <a:latin typeface="+mj-lt"/>
              </a:rPr>
              <a:t>to Office of Science    </a:t>
            </a:r>
            <a:r>
              <a:rPr lang="en-US" sz="1200" b="0" i="0" dirty="0" smtClean="0">
                <a:solidFill>
                  <a:schemeClr val="bg1"/>
                </a:solidFill>
                <a:latin typeface="+mj-lt"/>
              </a:rPr>
              <a:t> </a:t>
            </a:r>
            <a:fld id="{6C6BAC29-805F-4EB1-A9A5-300A97D9EAAE}" type="slidenum">
              <a:rPr lang="en-US" sz="1200" b="0" i="0" smtClean="0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sz="1200" b="0" i="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00000"/>
              </a:buClr>
            </a:pPr>
            <a:endParaRPr lang="en-US" dirty="0" smtClean="0">
              <a:solidFill>
                <a:srgbClr val="002060"/>
              </a:solidFill>
              <a:latin typeface="Times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None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0" y="658100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0" i="1" dirty="0" smtClean="0">
                <a:solidFill>
                  <a:schemeClr val="bg1"/>
                </a:solidFill>
                <a:latin typeface="+mj-lt"/>
              </a:rPr>
              <a:t>May 23, 2011 Presentation</a:t>
            </a:r>
            <a:r>
              <a:rPr lang="en-US" sz="1200" b="0" i="1" baseline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0" i="1" dirty="0" smtClean="0">
                <a:solidFill>
                  <a:schemeClr val="bg1"/>
                </a:solidFill>
                <a:latin typeface="+mj-lt"/>
              </a:rPr>
              <a:t>to Office of Science    </a:t>
            </a:r>
            <a:r>
              <a:rPr lang="en-US" sz="1200" b="0" i="0" dirty="0" smtClean="0">
                <a:solidFill>
                  <a:schemeClr val="bg1"/>
                </a:solidFill>
                <a:latin typeface="+mj-lt"/>
              </a:rPr>
              <a:t> </a:t>
            </a:r>
            <a:fld id="{6C6BAC29-805F-4EB1-A9A5-300A97D9EAAE}" type="slidenum">
              <a:rPr lang="en-US" sz="1200" b="0" i="0" smtClean="0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sz="1200" b="0" i="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00000"/>
              </a:buClr>
            </a:pPr>
            <a:endParaRPr lang="en-US" dirty="0" smtClean="0">
              <a:solidFill>
                <a:srgbClr val="002060"/>
              </a:solidFill>
              <a:latin typeface="Times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None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0" y="658100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0" i="1" dirty="0" smtClean="0">
                <a:solidFill>
                  <a:schemeClr val="bg1"/>
                </a:solidFill>
                <a:latin typeface="+mj-lt"/>
              </a:rPr>
              <a:t>May 23, 2011 Presentation</a:t>
            </a:r>
            <a:r>
              <a:rPr lang="en-US" sz="1200" b="0" i="1" baseline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0" i="1" dirty="0" smtClean="0">
                <a:solidFill>
                  <a:schemeClr val="bg1"/>
                </a:solidFill>
                <a:latin typeface="+mj-lt"/>
              </a:rPr>
              <a:t>to Office of Science    </a:t>
            </a:r>
            <a:r>
              <a:rPr lang="en-US" sz="1200" b="0" i="0" dirty="0" smtClean="0">
                <a:solidFill>
                  <a:schemeClr val="bg1"/>
                </a:solidFill>
                <a:latin typeface="+mj-lt"/>
              </a:rPr>
              <a:t> </a:t>
            </a:r>
            <a:fld id="{6C6BAC29-805F-4EB1-A9A5-300A97D9EAAE}" type="slidenum">
              <a:rPr lang="en-US" sz="1200" b="0" i="0" smtClean="0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sz="1200" b="0" i="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00000"/>
              </a:buClr>
            </a:pPr>
            <a:endParaRPr lang="en-US" dirty="0" smtClean="0">
              <a:solidFill>
                <a:srgbClr val="002060"/>
              </a:solidFill>
              <a:latin typeface="Times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None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0" y="658100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0" i="1" dirty="0" smtClean="0">
                <a:solidFill>
                  <a:schemeClr val="bg1"/>
                </a:solidFill>
                <a:latin typeface="+mj-lt"/>
              </a:rPr>
              <a:t>May 23, 2011 Presentation</a:t>
            </a:r>
            <a:r>
              <a:rPr lang="en-US" sz="1200" b="0" i="1" baseline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0" i="1" dirty="0" smtClean="0">
                <a:solidFill>
                  <a:schemeClr val="bg1"/>
                </a:solidFill>
                <a:latin typeface="+mj-lt"/>
              </a:rPr>
              <a:t>to Office of Science    </a:t>
            </a:r>
            <a:r>
              <a:rPr lang="en-US" sz="1200" b="0" i="0" dirty="0" smtClean="0">
                <a:solidFill>
                  <a:schemeClr val="bg1"/>
                </a:solidFill>
                <a:latin typeface="+mj-lt"/>
              </a:rPr>
              <a:t> </a:t>
            </a:r>
            <a:fld id="{6C6BAC29-805F-4EB1-A9A5-300A97D9EAAE}" type="slidenum">
              <a:rPr lang="en-US" sz="1200" b="0" i="0" smtClean="0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sz="1200" b="0" i="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0813" cy="1979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3213"/>
            <a:ext cx="7770813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00000"/>
              </a:buClr>
            </a:pPr>
            <a:endParaRPr lang="en-US" dirty="0" smtClean="0">
              <a:solidFill>
                <a:srgbClr val="002060"/>
              </a:solidFill>
              <a:latin typeface="Times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None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0" y="658100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0" i="1" dirty="0" smtClean="0">
                <a:solidFill>
                  <a:schemeClr val="bg1"/>
                </a:solidFill>
                <a:latin typeface="+mj-lt"/>
              </a:rPr>
              <a:t>May 23, 2011 Presentation</a:t>
            </a:r>
            <a:r>
              <a:rPr lang="en-US" sz="1200" b="0" i="1" baseline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0" i="1" dirty="0" smtClean="0">
                <a:solidFill>
                  <a:schemeClr val="bg1"/>
                </a:solidFill>
                <a:latin typeface="+mj-lt"/>
              </a:rPr>
              <a:t>to Office of Science    </a:t>
            </a:r>
            <a:r>
              <a:rPr lang="en-US" sz="1200" b="0" i="0" dirty="0" smtClean="0">
                <a:solidFill>
                  <a:schemeClr val="bg1"/>
                </a:solidFill>
                <a:latin typeface="+mj-lt"/>
              </a:rPr>
              <a:t> </a:t>
            </a:r>
            <a:fld id="{6C6BAC29-805F-4EB1-A9A5-300A97D9EAAE}" type="slidenum">
              <a:rPr lang="en-US" sz="1200" b="0" i="0" smtClean="0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sz="1200" b="0" i="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7463"/>
            <a:ext cx="7434262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38250"/>
            <a:ext cx="4076700" cy="4933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38250"/>
            <a:ext cx="4076700" cy="2390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781425"/>
            <a:ext cx="4076700" cy="2390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00000"/>
              </a:buClr>
            </a:pPr>
            <a:endParaRPr lang="en-US" dirty="0" smtClean="0">
              <a:solidFill>
                <a:srgbClr val="002060"/>
              </a:solidFill>
              <a:latin typeface="Times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None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0" y="658100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0" i="1" dirty="0" smtClean="0">
                <a:solidFill>
                  <a:schemeClr val="bg1"/>
                </a:solidFill>
                <a:latin typeface="+mj-lt"/>
              </a:rPr>
              <a:t>May 23, 2011 Presentation</a:t>
            </a:r>
            <a:r>
              <a:rPr lang="en-US" sz="1200" b="0" i="1" baseline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0" i="1" dirty="0" smtClean="0">
                <a:solidFill>
                  <a:schemeClr val="bg1"/>
                </a:solidFill>
                <a:latin typeface="+mj-lt"/>
              </a:rPr>
              <a:t>to Office of Science    </a:t>
            </a:r>
            <a:r>
              <a:rPr lang="en-US" sz="1200" b="0" i="0" dirty="0" smtClean="0">
                <a:solidFill>
                  <a:schemeClr val="bg1"/>
                </a:solidFill>
                <a:latin typeface="+mj-lt"/>
              </a:rPr>
              <a:t> </a:t>
            </a:r>
            <a:fld id="{6C6BAC29-805F-4EB1-A9A5-300A97D9EAAE}" type="slidenum">
              <a:rPr lang="en-US" sz="1200" b="0" i="0" smtClean="0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sz="1200" b="0" i="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019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76200"/>
            <a:ext cx="8991600" cy="11362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0000"/>
                </a:solidFill>
              </a:rPr>
              <a:t>View from Lab Management</a:t>
            </a:r>
          </a:p>
          <a:p>
            <a:pPr algn="ctr"/>
            <a:r>
              <a:rPr lang="en-US" sz="3200" b="1" i="1" dirty="0" smtClean="0">
                <a:solidFill>
                  <a:srgbClr val="000000"/>
                </a:solidFill>
              </a:rPr>
              <a:t>Bob </a:t>
            </a:r>
            <a:r>
              <a:rPr lang="en-US" sz="3200" b="1" i="1" dirty="0" err="1" smtClean="0">
                <a:solidFill>
                  <a:srgbClr val="000000"/>
                </a:solidFill>
              </a:rPr>
              <a:t>McKeown</a:t>
            </a:r>
            <a:endParaRPr lang="en-US" sz="3200" b="1" i="1" dirty="0" smtClean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48985" y="5029200"/>
            <a:ext cx="3147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HPS Collaboration Meeting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May 26, </a:t>
            </a:r>
            <a:r>
              <a:rPr lang="en-US" sz="1800" b="1" dirty="0" smtClean="0">
                <a:solidFill>
                  <a:srgbClr val="000000"/>
                </a:solidFill>
              </a:rPr>
              <a:t>2011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66242" name="AutoShape 2" descr="imap://stewartm@mail.jlab.org:993/fetch%3EUID%3E/INBOX%3E56429?part=1.1.2&amp;filename=IMG_7817a.jpg"/>
          <p:cNvSpPr>
            <a:spLocks noChangeAspect="1" noChangeArrowheads="1"/>
          </p:cNvSpPr>
          <p:nvPr/>
        </p:nvSpPr>
        <p:spPr bwMode="auto">
          <a:xfrm>
            <a:off x="63500" y="138113"/>
            <a:ext cx="9915525" cy="6610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244" name="AutoShape 4" descr="imap://stewartm@mail.jlab.org:993/fetch%3EUID%3E/INBOX%3E56429?part=1.1.2&amp;filename=IMG_7817a.jpg"/>
          <p:cNvSpPr>
            <a:spLocks noChangeAspect="1" noChangeArrowheads="1"/>
          </p:cNvSpPr>
          <p:nvPr/>
        </p:nvSpPr>
        <p:spPr bwMode="auto">
          <a:xfrm>
            <a:off x="63500" y="138113"/>
            <a:ext cx="9915525" cy="6610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" name="Picture 10" descr="IMG_7817a.jpg"/>
          <p:cNvPicPr>
            <a:picLocks noChangeAspect="1"/>
          </p:cNvPicPr>
          <p:nvPr/>
        </p:nvPicPr>
        <p:blipFill>
          <a:blip r:embed="rId4" cstate="print"/>
          <a:srcRect l="8333" t="31250" r="16667" b="23750"/>
          <a:stretch>
            <a:fillRect/>
          </a:stretch>
        </p:blipFill>
        <p:spPr>
          <a:xfrm>
            <a:off x="0" y="1295400"/>
            <a:ext cx="9144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797" y="152399"/>
          <a:ext cx="7696202" cy="6185961"/>
        </p:xfrm>
        <a:graphic>
          <a:graphicData uri="http://schemas.openxmlformats.org/drawingml/2006/table">
            <a:tbl>
              <a:tblPr/>
              <a:tblGrid>
                <a:gridCol w="98804"/>
                <a:gridCol w="4096879"/>
                <a:gridCol w="677520"/>
                <a:gridCol w="677520"/>
                <a:gridCol w="677520"/>
                <a:gridCol w="677520"/>
                <a:gridCol w="677520"/>
                <a:gridCol w="112919"/>
              </a:tblGrid>
              <a:tr h="24817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R="182880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79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endParaRPr lang="en-US" sz="30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58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R="182880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9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Topic</a:t>
                      </a:r>
                    </a:p>
                  </a:txBody>
                  <a:tcPr marR="182880" marT="8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Hall A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Hall B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Hall C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Hall D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Total</a:t>
                      </a:r>
                    </a:p>
                  </a:txBody>
                  <a:tcPr marL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16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The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Hadron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spectra as probes of QCD (rated)  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GluEx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and heavy baryon and meson spectroscopy)</a:t>
                      </a:r>
                    </a:p>
                  </a:txBody>
                  <a:tcPr marR="182880" marT="8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119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120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239</a:t>
                      </a:r>
                    </a:p>
                  </a:txBody>
                  <a:tcPr marL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16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The transverse structure of the hadrons (rated)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(Elastic and transition Form Factors)</a:t>
                      </a:r>
                    </a:p>
                  </a:txBody>
                  <a:tcPr marR="182880" marT="8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144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70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168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382</a:t>
                      </a:r>
                    </a:p>
                  </a:txBody>
                  <a:tcPr marL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16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The longitudinal structure of the hadrons (rated)  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Unpolarized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and polarized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parton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distribution functions)</a:t>
                      </a:r>
                    </a:p>
                  </a:txBody>
                  <a:tcPr marR="182880" marT="8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65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120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118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303</a:t>
                      </a:r>
                    </a:p>
                  </a:txBody>
                  <a:tcPr marL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174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The 3D structure of the hadrons (unrated)   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(Generalized Parton Distributions and Transverse Momentum Distributions)</a:t>
                      </a:r>
                    </a:p>
                  </a:txBody>
                  <a:tcPr marR="182880" marT="8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225 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891 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134 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1250 </a:t>
                      </a:r>
                    </a:p>
                  </a:txBody>
                  <a:tcPr marL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232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Hadrons and cold nuclear matter (rated)  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(Medium modification of the nucleons, quark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hadronization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, N-N correlations,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hypernuclear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spectroscopy, few-body experiments)</a:t>
                      </a:r>
                    </a:p>
                  </a:txBody>
                  <a:tcPr marR="182880" marT="8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139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244</a:t>
                      </a:r>
                    </a:p>
                  </a:txBody>
                  <a:tcPr marL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16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Low-energy tests of the Standard Model and Fundamental Symmetries (to be rated at PAC 37)</a:t>
                      </a:r>
                    </a:p>
                  </a:txBody>
                  <a:tcPr marR="182880" marT="8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513 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79 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592 </a:t>
                      </a:r>
                    </a:p>
                  </a:txBody>
                  <a:tcPr marL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9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TOTAL</a:t>
                      </a:r>
                    </a:p>
                  </a:txBody>
                  <a:tcPr marR="182880" marT="8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952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1300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559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199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3010</a:t>
                      </a:r>
                    </a:p>
                  </a:txBody>
                  <a:tcPr marL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58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R="182880" marT="837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T="837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17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Days in red are the requested days to be reviewed at PAC38</a:t>
                      </a:r>
                    </a:p>
                  </a:txBody>
                  <a:tcPr marR="182880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17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R="182880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01147" y="228600"/>
            <a:ext cx="8795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en-US" sz="3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Approved Experiments by PAC Days</a:t>
            </a:r>
            <a:endParaRPr lang="en-US" sz="3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PAC38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3124200"/>
          </a:xfrm>
        </p:spPr>
        <p:txBody>
          <a:bodyPr/>
          <a:lstStyle/>
          <a:p>
            <a:pPr marL="457200" indent="-457200">
              <a:buClr>
                <a:srgbClr val="FF0000"/>
              </a:buClr>
            </a:pPr>
            <a:r>
              <a:rPr lang="en-US" dirty="0" smtClean="0">
                <a:solidFill>
                  <a:srgbClr val="002060"/>
                </a:solidFill>
              </a:rPr>
              <a:t>Scheduled for week of August 22, 2011</a:t>
            </a:r>
          </a:p>
          <a:p>
            <a:pPr marL="457200" indent="-457200">
              <a:buClr>
                <a:srgbClr val="FF0000"/>
              </a:buClr>
            </a:pPr>
            <a:r>
              <a:rPr lang="en-US" dirty="0" smtClean="0">
                <a:solidFill>
                  <a:srgbClr val="002060"/>
                </a:solidFill>
              </a:rPr>
              <a:t>Consider new proposals and letters of intent</a:t>
            </a:r>
          </a:p>
          <a:p>
            <a:pPr marL="457200" indent="-457200">
              <a:buClr>
                <a:srgbClr val="FF0000"/>
              </a:buClr>
            </a:pPr>
            <a:r>
              <a:rPr lang="en-US" dirty="0" smtClean="0">
                <a:solidFill>
                  <a:srgbClr val="002060"/>
                </a:solidFill>
              </a:rPr>
              <a:t>Complete “grading” by rating 11 previously approved proposals in the category:</a:t>
            </a:r>
          </a:p>
          <a:p>
            <a:pPr>
              <a:buClr>
                <a:srgbClr val="FF0000"/>
              </a:buClr>
              <a:buNone/>
            </a:pPr>
            <a:r>
              <a:rPr lang="en-US" dirty="0" smtClean="0">
                <a:solidFill>
                  <a:srgbClr val="002060"/>
                </a:solidFill>
              </a:rPr>
              <a:t>		</a:t>
            </a:r>
            <a:r>
              <a:rPr lang="en-US" i="1" dirty="0" smtClean="0">
                <a:cs typeface="Arial" pitchFamily="34" charset="0"/>
              </a:rPr>
              <a:t> The 3D structure of the hadrons</a:t>
            </a:r>
            <a:endParaRPr lang="en-US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2438400"/>
          </a:xfrm>
        </p:spPr>
        <p:txBody>
          <a:bodyPr/>
          <a:lstStyle/>
          <a:p>
            <a:r>
              <a:rPr lang="en-US" dirty="0" smtClean="0"/>
              <a:t> Congratulations on test apparatus funding approval!</a:t>
            </a:r>
          </a:p>
          <a:p>
            <a:endParaRPr lang="en-US" dirty="0" smtClean="0"/>
          </a:p>
          <a:p>
            <a:r>
              <a:rPr lang="en-US" dirty="0" smtClean="0"/>
              <a:t>Address recommendations from DOE review </a:t>
            </a:r>
          </a:p>
          <a:p>
            <a:endParaRPr lang="en-US" dirty="0" smtClean="0"/>
          </a:p>
          <a:p>
            <a:r>
              <a:rPr lang="en-US" dirty="0" smtClean="0"/>
              <a:t>We should now be sure that we agree on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-  construction commitments (check resources)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-  construction schedule</a:t>
            </a:r>
          </a:p>
          <a:p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Best wishes for a productive meeting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Funding Outlook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877330"/>
            <a:ext cx="8674444" cy="552347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FY11 CR for Balance of Year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002060"/>
                </a:solidFill>
              </a:rPr>
              <a:t>Strong support from DOE </a:t>
            </a:r>
            <a:r>
              <a:rPr lang="en-US" sz="1800" dirty="0" smtClean="0">
                <a:solidFill>
                  <a:srgbClr val="002060"/>
                </a:solidFill>
              </a:rPr>
              <a:t>NP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002060"/>
                </a:solidFill>
              </a:rPr>
              <a:t>12 </a:t>
            </a:r>
            <a:r>
              <a:rPr lang="en-US" sz="1800" dirty="0" err="1" smtClean="0">
                <a:solidFill>
                  <a:srgbClr val="002060"/>
                </a:solidFill>
              </a:rPr>
              <a:t>GeV</a:t>
            </a:r>
            <a:r>
              <a:rPr lang="en-US" sz="1800" dirty="0" smtClean="0">
                <a:solidFill>
                  <a:srgbClr val="002060"/>
                </a:solidFill>
              </a:rPr>
              <a:t> funding at full $36M </a:t>
            </a:r>
            <a:r>
              <a:rPr lang="en-US" sz="1800" dirty="0" smtClean="0">
                <a:solidFill>
                  <a:srgbClr val="002060"/>
                </a:solidFill>
              </a:rPr>
              <a:t>level</a:t>
            </a:r>
            <a:endParaRPr lang="en-US" sz="1800" dirty="0" smtClean="0">
              <a:solidFill>
                <a:srgbClr val="002060"/>
              </a:solidFill>
            </a:endParaRP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002060"/>
                </a:solidFill>
              </a:rPr>
              <a:t>Ran f</a:t>
            </a:r>
            <a:r>
              <a:rPr lang="en-US" sz="1800" dirty="0" smtClean="0">
                <a:solidFill>
                  <a:srgbClr val="002060"/>
                </a:solidFill>
              </a:rPr>
              <a:t>ull </a:t>
            </a:r>
            <a:r>
              <a:rPr lang="en-US" sz="1800" dirty="0" smtClean="0">
                <a:solidFill>
                  <a:srgbClr val="002060"/>
                </a:solidFill>
              </a:rPr>
              <a:t>operations through mid </a:t>
            </a:r>
            <a:r>
              <a:rPr lang="en-US" sz="1800" dirty="0" smtClean="0">
                <a:solidFill>
                  <a:srgbClr val="002060"/>
                </a:solidFill>
              </a:rPr>
              <a:t>May</a:t>
            </a:r>
            <a:endParaRPr lang="en-US" sz="1800" dirty="0" smtClean="0">
              <a:solidFill>
                <a:srgbClr val="002060"/>
              </a:solidFill>
            </a:endParaRP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002060"/>
                </a:solidFill>
              </a:rPr>
              <a:t>6 month shutdown </a:t>
            </a:r>
            <a:r>
              <a:rPr lang="en-US" sz="1800" dirty="0" smtClean="0">
                <a:solidFill>
                  <a:srgbClr val="002060"/>
                </a:solidFill>
              </a:rPr>
              <a:t>- coordinated </a:t>
            </a:r>
            <a:r>
              <a:rPr lang="en-US" sz="1800" dirty="0" smtClean="0">
                <a:solidFill>
                  <a:srgbClr val="002060"/>
                </a:solidFill>
              </a:rPr>
              <a:t>project May 13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002060"/>
                </a:solidFill>
              </a:rPr>
              <a:t>Balance of G2P funding </a:t>
            </a:r>
            <a:r>
              <a:rPr lang="en-US" sz="1800" dirty="0" smtClean="0">
                <a:solidFill>
                  <a:srgbClr val="002060"/>
                </a:solidFill>
              </a:rPr>
              <a:t>received</a:t>
            </a:r>
            <a:r>
              <a:rPr lang="en-US" sz="1800" dirty="0" smtClean="0">
                <a:solidFill>
                  <a:srgbClr val="002060"/>
                </a:solidFill>
              </a:rPr>
              <a:t>  </a:t>
            </a:r>
            <a:endParaRPr lang="en-US" sz="1800" dirty="0" smtClean="0">
              <a:solidFill>
                <a:srgbClr val="002060"/>
              </a:solidFill>
            </a:endParaRPr>
          </a:p>
          <a:p>
            <a:pPr lvl="8">
              <a:buClr>
                <a:srgbClr val="FF0000"/>
              </a:buClr>
            </a:pPr>
            <a:endParaRPr lang="en-US" sz="800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FY12 President’s Budget and Prospects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002060"/>
                </a:solidFill>
              </a:rPr>
              <a:t>OK for Jefferson Lab operations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002060"/>
                </a:solidFill>
              </a:rPr>
              <a:t>Full support for 12 </a:t>
            </a:r>
            <a:r>
              <a:rPr lang="en-US" sz="1800" dirty="0" err="1" smtClean="0">
                <a:solidFill>
                  <a:srgbClr val="002060"/>
                </a:solidFill>
              </a:rPr>
              <a:t>GeV</a:t>
            </a:r>
            <a:r>
              <a:rPr lang="en-US" sz="1800" dirty="0" smtClean="0">
                <a:solidFill>
                  <a:srgbClr val="002060"/>
                </a:solidFill>
              </a:rPr>
              <a:t> Upgrade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002060"/>
                </a:solidFill>
              </a:rPr>
              <a:t>Increase in Nuclear Physics is all construction (12 </a:t>
            </a:r>
            <a:r>
              <a:rPr lang="en-US" sz="1800" dirty="0" err="1" smtClean="0">
                <a:solidFill>
                  <a:srgbClr val="002060"/>
                </a:solidFill>
              </a:rPr>
              <a:t>GeV</a:t>
            </a:r>
            <a:r>
              <a:rPr lang="en-US" sz="1800" dirty="0" smtClean="0">
                <a:solidFill>
                  <a:srgbClr val="002060"/>
                </a:solidFill>
              </a:rPr>
              <a:t>, FRIB)</a:t>
            </a:r>
          </a:p>
          <a:p>
            <a:pPr lvl="8">
              <a:buClr>
                <a:srgbClr val="FF0000"/>
              </a:buClr>
            </a:pPr>
            <a:endParaRPr lang="en-US" sz="800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Discussions with DOE-NP 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002060"/>
                </a:solidFill>
              </a:rPr>
              <a:t>Future o</a:t>
            </a:r>
            <a:r>
              <a:rPr lang="en-US" sz="1800" dirty="0" smtClean="0">
                <a:solidFill>
                  <a:srgbClr val="002060"/>
                </a:solidFill>
              </a:rPr>
              <a:t>perations budgets(FY16+)</a:t>
            </a:r>
            <a:endParaRPr lang="en-US" sz="1800" dirty="0" smtClean="0">
              <a:solidFill>
                <a:srgbClr val="002060"/>
              </a:solidFill>
            </a:endParaRP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002060"/>
                </a:solidFill>
              </a:rPr>
              <a:t>Future MIE Projects (SBS, </a:t>
            </a:r>
            <a:r>
              <a:rPr lang="en-US" sz="1800" dirty="0" err="1" smtClean="0">
                <a:solidFill>
                  <a:srgbClr val="002060"/>
                </a:solidFill>
              </a:rPr>
              <a:t>Moller</a:t>
            </a:r>
            <a:r>
              <a:rPr lang="en-US" sz="1800" dirty="0" smtClean="0">
                <a:solidFill>
                  <a:srgbClr val="002060"/>
                </a:solidFill>
              </a:rPr>
              <a:t>, Solid +)</a:t>
            </a:r>
          </a:p>
          <a:p>
            <a:pPr>
              <a:buClr>
                <a:srgbClr val="FF0000"/>
              </a:buClr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98856"/>
            <a:ext cx="8229600" cy="7921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0" dirty="0">
                <a:solidFill>
                  <a:srgbClr val="000000"/>
                </a:solidFill>
                <a:latin typeface="Arial" pitchFamily="34" charset="0"/>
                <a:ea typeface="ＭＳ Ｐゴシック" pitchFamily="63" charset="-128"/>
                <a:cs typeface="Arial" pitchFamily="34" charset="0"/>
              </a:rPr>
              <a:t>Experimental Nuclear Physics Program</a:t>
            </a:r>
          </a:p>
        </p:txBody>
      </p:sp>
      <p:pic>
        <p:nvPicPr>
          <p:cNvPr id="5" name="Picture 4" descr="6_GeV_Program_Plan_w_caveats_today_5-15-11 for NSTAR.jpg"/>
          <p:cNvPicPr>
            <a:picLocks noChangeAspect="1"/>
          </p:cNvPicPr>
          <p:nvPr/>
        </p:nvPicPr>
        <p:blipFill>
          <a:blip r:embed="rId2" cstate="print"/>
          <a:srcRect l="12223" r="5464" b="3755"/>
          <a:stretch>
            <a:fillRect/>
          </a:stretch>
        </p:blipFill>
        <p:spPr>
          <a:xfrm>
            <a:off x="436606" y="957567"/>
            <a:ext cx="7983983" cy="5294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213700" y="3226530"/>
            <a:ext cx="414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</a:t>
            </a:r>
            <a:r>
              <a:rPr lang="en-US" dirty="0" err="1" smtClean="0"/>
              <a:t>GeV</a:t>
            </a:r>
            <a:r>
              <a:rPr lang="en-US" dirty="0" smtClean="0"/>
              <a:t> Program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Hall A - g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p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- installation proceeding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- funding received</a:t>
            </a:r>
          </a:p>
          <a:p>
            <a:r>
              <a:rPr lang="en-US" dirty="0" smtClean="0"/>
              <a:t> </a:t>
            </a:r>
            <a:r>
              <a:rPr lang="en-US" dirty="0" smtClean="0"/>
              <a:t>Hall B - </a:t>
            </a:r>
            <a:r>
              <a:rPr lang="en-US" dirty="0" err="1" smtClean="0"/>
              <a:t>HDice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- good </a:t>
            </a:r>
            <a:r>
              <a:rPr lang="en-US" dirty="0" err="1" smtClean="0"/>
              <a:t>progres</a:t>
            </a:r>
            <a:r>
              <a:rPr lang="en-US" dirty="0" smtClean="0"/>
              <a:t> but suffered stuck needle valve in May – did not get to take beam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- plan to be ready for beam in November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Hall C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- </a:t>
            </a:r>
            <a:r>
              <a:rPr lang="en-US" dirty="0" err="1" smtClean="0"/>
              <a:t>Qweak</a:t>
            </a:r>
            <a:r>
              <a:rPr lang="en-US" dirty="0" smtClean="0"/>
              <a:t> obtained &gt;25% of production data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- reliability improvements during  6 mo. down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875"/>
            <a:ext cx="9144000" cy="777875"/>
          </a:xfrm>
        </p:spPr>
        <p:txBody>
          <a:bodyPr/>
          <a:lstStyle/>
          <a:p>
            <a:r>
              <a:rPr lang="en-US" sz="3200" i="0" dirty="0" smtClean="0"/>
              <a:t>12 GeV Upgrade Project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219200"/>
          <a:ext cx="9144000" cy="563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144000"/>
              </a:tblGrid>
              <a:tr h="56388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ct val="20000"/>
                        </a:spcBef>
                        <a:buSzPct val="100000"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Upgrade is designed to build on existing facility: 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20000"/>
                        </a:spcBef>
                        <a:buSzPct val="100000"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vast majority of accelerator and experimental 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20000"/>
                        </a:spcBef>
                        <a:buSzPct val="100000"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equipment have continued use</a:t>
                      </a:r>
                    </a:p>
                    <a:p>
                      <a:pPr algn="r" eaLnBrk="0" hangingPunct="0"/>
                      <a:endParaRPr lang="en-US" sz="1600" i="1" dirty="0" smtClean="0"/>
                    </a:p>
                    <a:p>
                      <a:pPr marL="914400" lvl="2" indent="-457200" eaLnBrk="1" hangingPunct="1">
                        <a:buSzPct val="120000"/>
                        <a:tabLst/>
                      </a:pPr>
                      <a:endParaRPr lang="en-US" sz="16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327"/>
          <p:cNvGrpSpPr>
            <a:grpSpLocks/>
          </p:cNvGrpSpPr>
          <p:nvPr/>
        </p:nvGrpSpPr>
        <p:grpSpPr bwMode="auto">
          <a:xfrm>
            <a:off x="0" y="1600200"/>
            <a:ext cx="6678613" cy="4468446"/>
            <a:chOff x="-106359" y="1524000"/>
            <a:chExt cx="6637334" cy="4621220"/>
          </a:xfrm>
        </p:grpSpPr>
        <p:grpSp>
          <p:nvGrpSpPr>
            <p:cNvPr id="3" name="Group 408"/>
            <p:cNvGrpSpPr>
              <a:grpSpLocks/>
            </p:cNvGrpSpPr>
            <p:nvPr/>
          </p:nvGrpSpPr>
          <p:grpSpPr bwMode="auto">
            <a:xfrm>
              <a:off x="3810000" y="1524000"/>
              <a:ext cx="2720975" cy="1509713"/>
              <a:chOff x="2400" y="960"/>
              <a:chExt cx="1714" cy="951"/>
            </a:xfrm>
          </p:grpSpPr>
          <p:grpSp>
            <p:nvGrpSpPr>
              <p:cNvPr id="5" name="Group 407"/>
              <p:cNvGrpSpPr>
                <a:grpSpLocks/>
              </p:cNvGrpSpPr>
              <p:nvPr/>
            </p:nvGrpSpPr>
            <p:grpSpPr bwMode="auto">
              <a:xfrm>
                <a:off x="2477" y="960"/>
                <a:ext cx="1637" cy="912"/>
                <a:chOff x="2477" y="960"/>
                <a:chExt cx="1637" cy="912"/>
              </a:xfrm>
            </p:grpSpPr>
            <p:sp>
              <p:nvSpPr>
                <p:cNvPr id="158854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3511" y="1059"/>
                  <a:ext cx="603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500" dirty="0">
                      <a:solidFill>
                        <a:srgbClr val="000000"/>
                      </a:solidFill>
                    </a:rPr>
                    <a:t>New Hall</a:t>
                  </a:r>
                </a:p>
              </p:txBody>
            </p:sp>
            <p:sp>
              <p:nvSpPr>
                <p:cNvPr id="1588546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2477" y="1870"/>
                  <a:ext cx="0" cy="2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47" name="Freeform 318"/>
                <p:cNvSpPr>
                  <a:spLocks/>
                </p:cNvSpPr>
                <p:nvPr/>
              </p:nvSpPr>
              <p:spPr bwMode="auto">
                <a:xfrm>
                  <a:off x="3303" y="1036"/>
                  <a:ext cx="89" cy="128"/>
                </a:xfrm>
                <a:custGeom>
                  <a:avLst/>
                  <a:gdLst>
                    <a:gd name="T0" fmla="*/ 89 w 89"/>
                    <a:gd name="T1" fmla="*/ 108 h 130"/>
                    <a:gd name="T2" fmla="*/ 89 w 89"/>
                    <a:gd name="T3" fmla="*/ 32 h 130"/>
                    <a:gd name="T4" fmla="*/ 0 w 89"/>
                    <a:gd name="T5" fmla="*/ 0 h 130"/>
                    <a:gd name="T6" fmla="*/ 0 w 89"/>
                    <a:gd name="T7" fmla="*/ 78 h 130"/>
                    <a:gd name="T8" fmla="*/ 89 w 89"/>
                    <a:gd name="T9" fmla="*/ 108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9"/>
                    <a:gd name="T16" fmla="*/ 0 h 130"/>
                    <a:gd name="T17" fmla="*/ 89 w 89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9" h="130">
                      <a:moveTo>
                        <a:pt x="89" y="130"/>
                      </a:moveTo>
                      <a:lnTo>
                        <a:pt x="89" y="41"/>
                      </a:lnTo>
                      <a:lnTo>
                        <a:pt x="0" y="0"/>
                      </a:lnTo>
                      <a:lnTo>
                        <a:pt x="0" y="89"/>
                      </a:lnTo>
                      <a:lnTo>
                        <a:pt x="89" y="13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48" name="Freeform 319"/>
                <p:cNvSpPr>
                  <a:spLocks/>
                </p:cNvSpPr>
                <p:nvPr/>
              </p:nvSpPr>
              <p:spPr bwMode="auto">
                <a:xfrm>
                  <a:off x="3303" y="1036"/>
                  <a:ext cx="89" cy="128"/>
                </a:xfrm>
                <a:custGeom>
                  <a:avLst/>
                  <a:gdLst>
                    <a:gd name="T0" fmla="*/ 89 w 89"/>
                    <a:gd name="T1" fmla="*/ 108 h 130"/>
                    <a:gd name="T2" fmla="*/ 89 w 89"/>
                    <a:gd name="T3" fmla="*/ 32 h 130"/>
                    <a:gd name="T4" fmla="*/ 0 w 89"/>
                    <a:gd name="T5" fmla="*/ 0 h 130"/>
                    <a:gd name="T6" fmla="*/ 0 w 89"/>
                    <a:gd name="T7" fmla="*/ 78 h 130"/>
                    <a:gd name="T8" fmla="*/ 89 w 89"/>
                    <a:gd name="T9" fmla="*/ 108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9"/>
                    <a:gd name="T16" fmla="*/ 0 h 130"/>
                    <a:gd name="T17" fmla="*/ 89 w 89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9" h="130">
                      <a:moveTo>
                        <a:pt x="89" y="130"/>
                      </a:moveTo>
                      <a:lnTo>
                        <a:pt x="89" y="41"/>
                      </a:lnTo>
                      <a:lnTo>
                        <a:pt x="0" y="0"/>
                      </a:lnTo>
                      <a:lnTo>
                        <a:pt x="0" y="89"/>
                      </a:lnTo>
                      <a:lnTo>
                        <a:pt x="89" y="13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49" name="Freeform 320"/>
                <p:cNvSpPr>
                  <a:spLocks/>
                </p:cNvSpPr>
                <p:nvPr/>
              </p:nvSpPr>
              <p:spPr bwMode="auto">
                <a:xfrm>
                  <a:off x="3303" y="960"/>
                  <a:ext cx="323" cy="115"/>
                </a:xfrm>
                <a:custGeom>
                  <a:avLst/>
                  <a:gdLst>
                    <a:gd name="T0" fmla="*/ 239 w 323"/>
                    <a:gd name="T1" fmla="*/ 0 h 117"/>
                    <a:gd name="T2" fmla="*/ 0 w 323"/>
                    <a:gd name="T3" fmla="*/ 65 h 117"/>
                    <a:gd name="T4" fmla="*/ 89 w 323"/>
                    <a:gd name="T5" fmla="*/ 95 h 117"/>
                    <a:gd name="T6" fmla="*/ 323 w 323"/>
                    <a:gd name="T7" fmla="*/ 24 h 117"/>
                    <a:gd name="T8" fmla="*/ 239 w 323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3"/>
                    <a:gd name="T16" fmla="*/ 0 h 117"/>
                    <a:gd name="T17" fmla="*/ 323 w 323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3" h="117">
                      <a:moveTo>
                        <a:pt x="239" y="0"/>
                      </a:moveTo>
                      <a:lnTo>
                        <a:pt x="0" y="76"/>
                      </a:lnTo>
                      <a:lnTo>
                        <a:pt x="89" y="117"/>
                      </a:lnTo>
                      <a:lnTo>
                        <a:pt x="323" y="24"/>
                      </a:lnTo>
                      <a:lnTo>
                        <a:pt x="239" y="0"/>
                      </a:lnTo>
                      <a:close/>
                    </a:path>
                  </a:pathLst>
                </a:custGeom>
                <a:solidFill>
                  <a:srgbClr val="6666FF"/>
                </a:solidFill>
                <a:ln w="0">
                  <a:solidFill>
                    <a:srgbClr val="66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50" name="Freeform 321"/>
                <p:cNvSpPr>
                  <a:spLocks/>
                </p:cNvSpPr>
                <p:nvPr/>
              </p:nvSpPr>
              <p:spPr bwMode="auto">
                <a:xfrm>
                  <a:off x="3303" y="960"/>
                  <a:ext cx="323" cy="115"/>
                </a:xfrm>
                <a:custGeom>
                  <a:avLst/>
                  <a:gdLst>
                    <a:gd name="T0" fmla="*/ 239 w 323"/>
                    <a:gd name="T1" fmla="*/ 0 h 117"/>
                    <a:gd name="T2" fmla="*/ 0 w 323"/>
                    <a:gd name="T3" fmla="*/ 65 h 117"/>
                    <a:gd name="T4" fmla="*/ 89 w 323"/>
                    <a:gd name="T5" fmla="*/ 95 h 117"/>
                    <a:gd name="T6" fmla="*/ 323 w 323"/>
                    <a:gd name="T7" fmla="*/ 24 h 1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23"/>
                    <a:gd name="T13" fmla="*/ 0 h 117"/>
                    <a:gd name="T14" fmla="*/ 323 w 323"/>
                    <a:gd name="T15" fmla="*/ 117 h 1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23" h="117">
                      <a:moveTo>
                        <a:pt x="239" y="0"/>
                      </a:moveTo>
                      <a:lnTo>
                        <a:pt x="0" y="76"/>
                      </a:lnTo>
                      <a:lnTo>
                        <a:pt x="89" y="117"/>
                      </a:lnTo>
                      <a:lnTo>
                        <a:pt x="323" y="2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51" name="Freeform 322"/>
                <p:cNvSpPr>
                  <a:spLocks/>
                </p:cNvSpPr>
                <p:nvPr/>
              </p:nvSpPr>
              <p:spPr bwMode="auto">
                <a:xfrm>
                  <a:off x="3392" y="986"/>
                  <a:ext cx="236" cy="177"/>
                </a:xfrm>
                <a:custGeom>
                  <a:avLst/>
                  <a:gdLst>
                    <a:gd name="T0" fmla="*/ 0 w 236"/>
                    <a:gd name="T1" fmla="*/ 148 h 180"/>
                    <a:gd name="T2" fmla="*/ 0 w 236"/>
                    <a:gd name="T3" fmla="*/ 79 h 180"/>
                    <a:gd name="T4" fmla="*/ 236 w 236"/>
                    <a:gd name="T5" fmla="*/ 0 h 180"/>
                    <a:gd name="T6" fmla="*/ 234 w 236"/>
                    <a:gd name="T7" fmla="*/ 76 h 180"/>
                    <a:gd name="T8" fmla="*/ 0 w 236"/>
                    <a:gd name="T9" fmla="*/ 148 h 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6"/>
                    <a:gd name="T16" fmla="*/ 0 h 180"/>
                    <a:gd name="T17" fmla="*/ 236 w 236"/>
                    <a:gd name="T18" fmla="*/ 180 h 1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6" h="180">
                      <a:moveTo>
                        <a:pt x="0" y="180"/>
                      </a:moveTo>
                      <a:lnTo>
                        <a:pt x="0" y="91"/>
                      </a:lnTo>
                      <a:lnTo>
                        <a:pt x="236" y="0"/>
                      </a:lnTo>
                      <a:lnTo>
                        <a:pt x="234" y="87"/>
                      </a:lnTo>
                      <a:lnTo>
                        <a:pt x="0" y="180"/>
                      </a:lnTo>
                      <a:close/>
                    </a:path>
                  </a:pathLst>
                </a:custGeom>
                <a:solidFill>
                  <a:srgbClr val="6666FF"/>
                </a:solidFill>
                <a:ln w="0">
                  <a:solidFill>
                    <a:srgbClr val="66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52" name="Freeform 323"/>
                <p:cNvSpPr>
                  <a:spLocks/>
                </p:cNvSpPr>
                <p:nvPr/>
              </p:nvSpPr>
              <p:spPr bwMode="auto">
                <a:xfrm>
                  <a:off x="3392" y="986"/>
                  <a:ext cx="236" cy="177"/>
                </a:xfrm>
                <a:custGeom>
                  <a:avLst/>
                  <a:gdLst>
                    <a:gd name="T0" fmla="*/ 0 w 236"/>
                    <a:gd name="T1" fmla="*/ 148 h 180"/>
                    <a:gd name="T2" fmla="*/ 0 w 236"/>
                    <a:gd name="T3" fmla="*/ 79 h 180"/>
                    <a:gd name="T4" fmla="*/ 236 w 236"/>
                    <a:gd name="T5" fmla="*/ 0 h 180"/>
                    <a:gd name="T6" fmla="*/ 234 w 236"/>
                    <a:gd name="T7" fmla="*/ 76 h 180"/>
                    <a:gd name="T8" fmla="*/ 0 w 236"/>
                    <a:gd name="T9" fmla="*/ 148 h 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6"/>
                    <a:gd name="T16" fmla="*/ 0 h 180"/>
                    <a:gd name="T17" fmla="*/ 236 w 236"/>
                    <a:gd name="T18" fmla="*/ 180 h 1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6" h="180">
                      <a:moveTo>
                        <a:pt x="0" y="180"/>
                      </a:moveTo>
                      <a:lnTo>
                        <a:pt x="0" y="91"/>
                      </a:lnTo>
                      <a:lnTo>
                        <a:pt x="236" y="0"/>
                      </a:lnTo>
                      <a:lnTo>
                        <a:pt x="234" y="87"/>
                      </a:lnTo>
                      <a:lnTo>
                        <a:pt x="0" y="18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53" name="Freeform 324"/>
                <p:cNvSpPr>
                  <a:spLocks noEditPoints="1"/>
                </p:cNvSpPr>
                <p:nvPr/>
              </p:nvSpPr>
              <p:spPr bwMode="auto">
                <a:xfrm>
                  <a:off x="3452" y="1006"/>
                  <a:ext cx="90" cy="106"/>
                </a:xfrm>
                <a:custGeom>
                  <a:avLst/>
                  <a:gdLst>
                    <a:gd name="T0" fmla="*/ 42 w 90"/>
                    <a:gd name="T1" fmla="*/ 19 h 108"/>
                    <a:gd name="T2" fmla="*/ 48 w 90"/>
                    <a:gd name="T3" fmla="*/ 19 h 108"/>
                    <a:gd name="T4" fmla="*/ 53 w 90"/>
                    <a:gd name="T5" fmla="*/ 21 h 108"/>
                    <a:gd name="T6" fmla="*/ 59 w 90"/>
                    <a:gd name="T7" fmla="*/ 22 h 108"/>
                    <a:gd name="T8" fmla="*/ 63 w 90"/>
                    <a:gd name="T9" fmla="*/ 27 h 108"/>
                    <a:gd name="T10" fmla="*/ 64 w 90"/>
                    <a:gd name="T11" fmla="*/ 27 h 108"/>
                    <a:gd name="T12" fmla="*/ 66 w 90"/>
                    <a:gd name="T13" fmla="*/ 32 h 108"/>
                    <a:gd name="T14" fmla="*/ 66 w 90"/>
                    <a:gd name="T15" fmla="*/ 41 h 108"/>
                    <a:gd name="T16" fmla="*/ 66 w 90"/>
                    <a:gd name="T17" fmla="*/ 52 h 108"/>
                    <a:gd name="T18" fmla="*/ 64 w 90"/>
                    <a:gd name="T19" fmla="*/ 62 h 108"/>
                    <a:gd name="T20" fmla="*/ 61 w 90"/>
                    <a:gd name="T21" fmla="*/ 69 h 108"/>
                    <a:gd name="T22" fmla="*/ 55 w 90"/>
                    <a:gd name="T23" fmla="*/ 72 h 108"/>
                    <a:gd name="T24" fmla="*/ 50 w 90"/>
                    <a:gd name="T25" fmla="*/ 73 h 108"/>
                    <a:gd name="T26" fmla="*/ 42 w 90"/>
                    <a:gd name="T27" fmla="*/ 74 h 108"/>
                    <a:gd name="T28" fmla="*/ 20 w 90"/>
                    <a:gd name="T29" fmla="*/ 74 h 108"/>
                    <a:gd name="T30" fmla="*/ 20 w 90"/>
                    <a:gd name="T31" fmla="*/ 19 h 108"/>
                    <a:gd name="T32" fmla="*/ 42 w 90"/>
                    <a:gd name="T33" fmla="*/ 19 h 108"/>
                    <a:gd name="T34" fmla="*/ 46 w 90"/>
                    <a:gd name="T35" fmla="*/ 0 h 108"/>
                    <a:gd name="T36" fmla="*/ 0 w 90"/>
                    <a:gd name="T37" fmla="*/ 0 h 108"/>
                    <a:gd name="T38" fmla="*/ 0 w 90"/>
                    <a:gd name="T39" fmla="*/ 86 h 108"/>
                    <a:gd name="T40" fmla="*/ 46 w 90"/>
                    <a:gd name="T41" fmla="*/ 86 h 108"/>
                    <a:gd name="T42" fmla="*/ 61 w 90"/>
                    <a:gd name="T43" fmla="*/ 82 h 108"/>
                    <a:gd name="T44" fmla="*/ 72 w 90"/>
                    <a:gd name="T45" fmla="*/ 78 h 108"/>
                    <a:gd name="T46" fmla="*/ 81 w 90"/>
                    <a:gd name="T47" fmla="*/ 73 h 108"/>
                    <a:gd name="T48" fmla="*/ 89 w 90"/>
                    <a:gd name="T49" fmla="*/ 60 h 108"/>
                    <a:gd name="T50" fmla="*/ 90 w 90"/>
                    <a:gd name="T51" fmla="*/ 39 h 108"/>
                    <a:gd name="T52" fmla="*/ 89 w 90"/>
                    <a:gd name="T53" fmla="*/ 32 h 108"/>
                    <a:gd name="T54" fmla="*/ 89 w 90"/>
                    <a:gd name="T55" fmla="*/ 27 h 108"/>
                    <a:gd name="T56" fmla="*/ 85 w 90"/>
                    <a:gd name="T57" fmla="*/ 24 h 108"/>
                    <a:gd name="T58" fmla="*/ 81 w 90"/>
                    <a:gd name="T59" fmla="*/ 15 h 108"/>
                    <a:gd name="T60" fmla="*/ 76 w 90"/>
                    <a:gd name="T61" fmla="*/ 9 h 108"/>
                    <a:gd name="T62" fmla="*/ 68 w 90"/>
                    <a:gd name="T63" fmla="*/ 6 h 108"/>
                    <a:gd name="T64" fmla="*/ 63 w 90"/>
                    <a:gd name="T65" fmla="*/ 2 h 108"/>
                    <a:gd name="T66" fmla="*/ 55 w 90"/>
                    <a:gd name="T67" fmla="*/ 0 h 108"/>
                    <a:gd name="T68" fmla="*/ 46 w 90"/>
                    <a:gd name="T69" fmla="*/ 0 h 10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0"/>
                    <a:gd name="T106" fmla="*/ 0 h 108"/>
                    <a:gd name="T107" fmla="*/ 90 w 90"/>
                    <a:gd name="T108" fmla="*/ 108 h 10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0" h="108">
                      <a:moveTo>
                        <a:pt x="42" y="19"/>
                      </a:moveTo>
                      <a:lnTo>
                        <a:pt x="48" y="19"/>
                      </a:lnTo>
                      <a:lnTo>
                        <a:pt x="53" y="21"/>
                      </a:lnTo>
                      <a:lnTo>
                        <a:pt x="59" y="22"/>
                      </a:lnTo>
                      <a:lnTo>
                        <a:pt x="63" y="28"/>
                      </a:lnTo>
                      <a:lnTo>
                        <a:pt x="64" y="34"/>
                      </a:lnTo>
                      <a:lnTo>
                        <a:pt x="66" y="43"/>
                      </a:lnTo>
                      <a:lnTo>
                        <a:pt x="66" y="52"/>
                      </a:lnTo>
                      <a:lnTo>
                        <a:pt x="66" y="63"/>
                      </a:lnTo>
                      <a:lnTo>
                        <a:pt x="64" y="73"/>
                      </a:lnTo>
                      <a:lnTo>
                        <a:pt x="61" y="80"/>
                      </a:lnTo>
                      <a:lnTo>
                        <a:pt x="55" y="86"/>
                      </a:lnTo>
                      <a:lnTo>
                        <a:pt x="50" y="87"/>
                      </a:lnTo>
                      <a:lnTo>
                        <a:pt x="42" y="89"/>
                      </a:lnTo>
                      <a:lnTo>
                        <a:pt x="20" y="89"/>
                      </a:lnTo>
                      <a:lnTo>
                        <a:pt x="20" y="19"/>
                      </a:lnTo>
                      <a:lnTo>
                        <a:pt x="42" y="19"/>
                      </a:lnTo>
                      <a:close/>
                      <a:moveTo>
                        <a:pt x="46" y="0"/>
                      </a:moveTo>
                      <a:lnTo>
                        <a:pt x="0" y="0"/>
                      </a:lnTo>
                      <a:lnTo>
                        <a:pt x="0" y="108"/>
                      </a:lnTo>
                      <a:lnTo>
                        <a:pt x="46" y="108"/>
                      </a:lnTo>
                      <a:lnTo>
                        <a:pt x="61" y="104"/>
                      </a:lnTo>
                      <a:lnTo>
                        <a:pt x="72" y="98"/>
                      </a:lnTo>
                      <a:lnTo>
                        <a:pt x="81" y="87"/>
                      </a:lnTo>
                      <a:lnTo>
                        <a:pt x="89" y="71"/>
                      </a:lnTo>
                      <a:lnTo>
                        <a:pt x="90" y="50"/>
                      </a:lnTo>
                      <a:lnTo>
                        <a:pt x="89" y="43"/>
                      </a:lnTo>
                      <a:lnTo>
                        <a:pt x="89" y="34"/>
                      </a:lnTo>
                      <a:lnTo>
                        <a:pt x="85" y="24"/>
                      </a:lnTo>
                      <a:lnTo>
                        <a:pt x="81" y="15"/>
                      </a:lnTo>
                      <a:lnTo>
                        <a:pt x="76" y="9"/>
                      </a:lnTo>
                      <a:lnTo>
                        <a:pt x="68" y="6"/>
                      </a:lnTo>
                      <a:lnTo>
                        <a:pt x="63" y="2"/>
                      </a:lnTo>
                      <a:lnTo>
                        <a:pt x="55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54" name="Freeform 325"/>
                <p:cNvSpPr>
                  <a:spLocks/>
                </p:cNvSpPr>
                <p:nvPr/>
              </p:nvSpPr>
              <p:spPr bwMode="auto">
                <a:xfrm>
                  <a:off x="3472" y="1025"/>
                  <a:ext cx="46" cy="69"/>
                </a:xfrm>
                <a:custGeom>
                  <a:avLst/>
                  <a:gdLst>
                    <a:gd name="T0" fmla="*/ 22 w 46"/>
                    <a:gd name="T1" fmla="*/ 0 h 70"/>
                    <a:gd name="T2" fmla="*/ 28 w 46"/>
                    <a:gd name="T3" fmla="*/ 0 h 70"/>
                    <a:gd name="T4" fmla="*/ 33 w 46"/>
                    <a:gd name="T5" fmla="*/ 2 h 70"/>
                    <a:gd name="T6" fmla="*/ 39 w 46"/>
                    <a:gd name="T7" fmla="*/ 3 h 70"/>
                    <a:gd name="T8" fmla="*/ 43 w 46"/>
                    <a:gd name="T9" fmla="*/ 9 h 70"/>
                    <a:gd name="T10" fmla="*/ 44 w 46"/>
                    <a:gd name="T11" fmla="*/ 15 h 70"/>
                    <a:gd name="T12" fmla="*/ 46 w 46"/>
                    <a:gd name="T13" fmla="*/ 24 h 70"/>
                    <a:gd name="T14" fmla="*/ 46 w 46"/>
                    <a:gd name="T15" fmla="*/ 33 h 70"/>
                    <a:gd name="T16" fmla="*/ 46 w 46"/>
                    <a:gd name="T17" fmla="*/ 35 h 70"/>
                    <a:gd name="T18" fmla="*/ 44 w 46"/>
                    <a:gd name="T19" fmla="*/ 43 h 70"/>
                    <a:gd name="T20" fmla="*/ 41 w 46"/>
                    <a:gd name="T21" fmla="*/ 50 h 70"/>
                    <a:gd name="T22" fmla="*/ 35 w 46"/>
                    <a:gd name="T23" fmla="*/ 56 h 70"/>
                    <a:gd name="T24" fmla="*/ 30 w 46"/>
                    <a:gd name="T25" fmla="*/ 57 h 70"/>
                    <a:gd name="T26" fmla="*/ 22 w 46"/>
                    <a:gd name="T27" fmla="*/ 59 h 70"/>
                    <a:gd name="T28" fmla="*/ 0 w 46"/>
                    <a:gd name="T29" fmla="*/ 59 h 70"/>
                    <a:gd name="T30" fmla="*/ 0 w 46"/>
                    <a:gd name="T31" fmla="*/ 0 h 70"/>
                    <a:gd name="T32" fmla="*/ 22 w 46"/>
                    <a:gd name="T33" fmla="*/ 0 h 7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6"/>
                    <a:gd name="T52" fmla="*/ 0 h 70"/>
                    <a:gd name="T53" fmla="*/ 46 w 46"/>
                    <a:gd name="T54" fmla="*/ 70 h 7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6" h="70">
                      <a:moveTo>
                        <a:pt x="22" y="0"/>
                      </a:moveTo>
                      <a:lnTo>
                        <a:pt x="28" y="0"/>
                      </a:lnTo>
                      <a:lnTo>
                        <a:pt x="33" y="2"/>
                      </a:lnTo>
                      <a:lnTo>
                        <a:pt x="39" y="3"/>
                      </a:lnTo>
                      <a:lnTo>
                        <a:pt x="43" y="9"/>
                      </a:lnTo>
                      <a:lnTo>
                        <a:pt x="44" y="15"/>
                      </a:lnTo>
                      <a:lnTo>
                        <a:pt x="46" y="24"/>
                      </a:lnTo>
                      <a:lnTo>
                        <a:pt x="46" y="33"/>
                      </a:lnTo>
                      <a:lnTo>
                        <a:pt x="46" y="44"/>
                      </a:lnTo>
                      <a:lnTo>
                        <a:pt x="44" y="54"/>
                      </a:lnTo>
                      <a:lnTo>
                        <a:pt x="41" y="61"/>
                      </a:lnTo>
                      <a:lnTo>
                        <a:pt x="35" y="67"/>
                      </a:lnTo>
                      <a:lnTo>
                        <a:pt x="30" y="68"/>
                      </a:lnTo>
                      <a:lnTo>
                        <a:pt x="22" y="70"/>
                      </a:lnTo>
                      <a:lnTo>
                        <a:pt x="0" y="70"/>
                      </a:lnTo>
                      <a:lnTo>
                        <a:pt x="0" y="0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55" name="Freeform 326"/>
                <p:cNvSpPr>
                  <a:spLocks/>
                </p:cNvSpPr>
                <p:nvPr/>
              </p:nvSpPr>
              <p:spPr bwMode="auto">
                <a:xfrm>
                  <a:off x="3452" y="1006"/>
                  <a:ext cx="90" cy="106"/>
                </a:xfrm>
                <a:custGeom>
                  <a:avLst/>
                  <a:gdLst>
                    <a:gd name="T0" fmla="*/ 46 w 90"/>
                    <a:gd name="T1" fmla="*/ 0 h 108"/>
                    <a:gd name="T2" fmla="*/ 0 w 90"/>
                    <a:gd name="T3" fmla="*/ 0 h 108"/>
                    <a:gd name="T4" fmla="*/ 0 w 90"/>
                    <a:gd name="T5" fmla="*/ 86 h 108"/>
                    <a:gd name="T6" fmla="*/ 46 w 90"/>
                    <a:gd name="T7" fmla="*/ 86 h 108"/>
                    <a:gd name="T8" fmla="*/ 61 w 90"/>
                    <a:gd name="T9" fmla="*/ 82 h 108"/>
                    <a:gd name="T10" fmla="*/ 72 w 90"/>
                    <a:gd name="T11" fmla="*/ 78 h 108"/>
                    <a:gd name="T12" fmla="*/ 81 w 90"/>
                    <a:gd name="T13" fmla="*/ 73 h 108"/>
                    <a:gd name="T14" fmla="*/ 89 w 90"/>
                    <a:gd name="T15" fmla="*/ 60 h 108"/>
                    <a:gd name="T16" fmla="*/ 90 w 90"/>
                    <a:gd name="T17" fmla="*/ 39 h 108"/>
                    <a:gd name="T18" fmla="*/ 89 w 90"/>
                    <a:gd name="T19" fmla="*/ 32 h 108"/>
                    <a:gd name="T20" fmla="*/ 89 w 90"/>
                    <a:gd name="T21" fmla="*/ 27 h 108"/>
                    <a:gd name="T22" fmla="*/ 85 w 90"/>
                    <a:gd name="T23" fmla="*/ 24 h 108"/>
                    <a:gd name="T24" fmla="*/ 81 w 90"/>
                    <a:gd name="T25" fmla="*/ 15 h 108"/>
                    <a:gd name="T26" fmla="*/ 76 w 90"/>
                    <a:gd name="T27" fmla="*/ 9 h 108"/>
                    <a:gd name="T28" fmla="*/ 68 w 90"/>
                    <a:gd name="T29" fmla="*/ 6 h 108"/>
                    <a:gd name="T30" fmla="*/ 63 w 90"/>
                    <a:gd name="T31" fmla="*/ 2 h 108"/>
                    <a:gd name="T32" fmla="*/ 55 w 90"/>
                    <a:gd name="T33" fmla="*/ 0 h 108"/>
                    <a:gd name="T34" fmla="*/ 46 w 90"/>
                    <a:gd name="T35" fmla="*/ 0 h 10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0"/>
                    <a:gd name="T55" fmla="*/ 0 h 108"/>
                    <a:gd name="T56" fmla="*/ 90 w 90"/>
                    <a:gd name="T57" fmla="*/ 108 h 10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0" h="108">
                      <a:moveTo>
                        <a:pt x="46" y="0"/>
                      </a:moveTo>
                      <a:lnTo>
                        <a:pt x="0" y="0"/>
                      </a:lnTo>
                      <a:lnTo>
                        <a:pt x="0" y="108"/>
                      </a:lnTo>
                      <a:lnTo>
                        <a:pt x="46" y="108"/>
                      </a:lnTo>
                      <a:lnTo>
                        <a:pt x="61" y="104"/>
                      </a:lnTo>
                      <a:lnTo>
                        <a:pt x="72" y="98"/>
                      </a:lnTo>
                      <a:lnTo>
                        <a:pt x="81" y="87"/>
                      </a:lnTo>
                      <a:lnTo>
                        <a:pt x="89" y="71"/>
                      </a:lnTo>
                      <a:lnTo>
                        <a:pt x="90" y="50"/>
                      </a:lnTo>
                      <a:lnTo>
                        <a:pt x="89" y="43"/>
                      </a:lnTo>
                      <a:lnTo>
                        <a:pt x="89" y="34"/>
                      </a:lnTo>
                      <a:lnTo>
                        <a:pt x="85" y="24"/>
                      </a:lnTo>
                      <a:lnTo>
                        <a:pt x="81" y="15"/>
                      </a:lnTo>
                      <a:lnTo>
                        <a:pt x="76" y="9"/>
                      </a:lnTo>
                      <a:lnTo>
                        <a:pt x="68" y="6"/>
                      </a:lnTo>
                      <a:lnTo>
                        <a:pt x="63" y="2"/>
                      </a:lnTo>
                      <a:lnTo>
                        <a:pt x="55" y="0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56" name="Freeform 327"/>
                <p:cNvSpPr>
                  <a:spLocks/>
                </p:cNvSpPr>
                <p:nvPr/>
              </p:nvSpPr>
              <p:spPr bwMode="auto">
                <a:xfrm>
                  <a:off x="2925" y="1160"/>
                  <a:ext cx="89" cy="128"/>
                </a:xfrm>
                <a:custGeom>
                  <a:avLst/>
                  <a:gdLst>
                    <a:gd name="T0" fmla="*/ 89 w 89"/>
                    <a:gd name="T1" fmla="*/ 108 h 130"/>
                    <a:gd name="T2" fmla="*/ 89 w 89"/>
                    <a:gd name="T3" fmla="*/ 32 h 130"/>
                    <a:gd name="T4" fmla="*/ 0 w 89"/>
                    <a:gd name="T5" fmla="*/ 0 h 130"/>
                    <a:gd name="T6" fmla="*/ 0 w 89"/>
                    <a:gd name="T7" fmla="*/ 78 h 130"/>
                    <a:gd name="T8" fmla="*/ 89 w 89"/>
                    <a:gd name="T9" fmla="*/ 108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9"/>
                    <a:gd name="T16" fmla="*/ 0 h 130"/>
                    <a:gd name="T17" fmla="*/ 89 w 89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9" h="130">
                      <a:moveTo>
                        <a:pt x="89" y="130"/>
                      </a:moveTo>
                      <a:lnTo>
                        <a:pt x="89" y="41"/>
                      </a:lnTo>
                      <a:lnTo>
                        <a:pt x="0" y="0"/>
                      </a:lnTo>
                      <a:lnTo>
                        <a:pt x="0" y="89"/>
                      </a:lnTo>
                      <a:lnTo>
                        <a:pt x="89" y="13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57" name="Freeform 328"/>
                <p:cNvSpPr>
                  <a:spLocks/>
                </p:cNvSpPr>
                <p:nvPr/>
              </p:nvSpPr>
              <p:spPr bwMode="auto">
                <a:xfrm>
                  <a:off x="2925" y="1160"/>
                  <a:ext cx="89" cy="128"/>
                </a:xfrm>
                <a:custGeom>
                  <a:avLst/>
                  <a:gdLst>
                    <a:gd name="T0" fmla="*/ 89 w 89"/>
                    <a:gd name="T1" fmla="*/ 108 h 130"/>
                    <a:gd name="T2" fmla="*/ 89 w 89"/>
                    <a:gd name="T3" fmla="*/ 32 h 130"/>
                    <a:gd name="T4" fmla="*/ 0 w 89"/>
                    <a:gd name="T5" fmla="*/ 0 h 130"/>
                    <a:gd name="T6" fmla="*/ 0 w 89"/>
                    <a:gd name="T7" fmla="*/ 78 h 130"/>
                    <a:gd name="T8" fmla="*/ 89 w 89"/>
                    <a:gd name="T9" fmla="*/ 108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9"/>
                    <a:gd name="T16" fmla="*/ 0 h 130"/>
                    <a:gd name="T17" fmla="*/ 89 w 89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9" h="130">
                      <a:moveTo>
                        <a:pt x="89" y="130"/>
                      </a:moveTo>
                      <a:lnTo>
                        <a:pt x="89" y="41"/>
                      </a:lnTo>
                      <a:lnTo>
                        <a:pt x="0" y="0"/>
                      </a:lnTo>
                      <a:lnTo>
                        <a:pt x="0" y="89"/>
                      </a:lnTo>
                      <a:lnTo>
                        <a:pt x="89" y="13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58" name="Freeform 329"/>
                <p:cNvSpPr>
                  <a:spLocks/>
                </p:cNvSpPr>
                <p:nvPr/>
              </p:nvSpPr>
              <p:spPr bwMode="auto">
                <a:xfrm>
                  <a:off x="2925" y="1130"/>
                  <a:ext cx="176" cy="70"/>
                </a:xfrm>
                <a:custGeom>
                  <a:avLst/>
                  <a:gdLst>
                    <a:gd name="T0" fmla="*/ 176 w 176"/>
                    <a:gd name="T1" fmla="*/ 35 h 71"/>
                    <a:gd name="T2" fmla="*/ 89 w 176"/>
                    <a:gd name="T3" fmla="*/ 60 h 71"/>
                    <a:gd name="T4" fmla="*/ 0 w 176"/>
                    <a:gd name="T5" fmla="*/ 30 h 71"/>
                    <a:gd name="T6" fmla="*/ 87 w 176"/>
                    <a:gd name="T7" fmla="*/ 0 h 71"/>
                    <a:gd name="T8" fmla="*/ 176 w 176"/>
                    <a:gd name="T9" fmla="*/ 35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6"/>
                    <a:gd name="T16" fmla="*/ 0 h 71"/>
                    <a:gd name="T17" fmla="*/ 176 w 176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6" h="71">
                      <a:moveTo>
                        <a:pt x="176" y="39"/>
                      </a:moveTo>
                      <a:lnTo>
                        <a:pt x="89" y="71"/>
                      </a:lnTo>
                      <a:lnTo>
                        <a:pt x="0" y="30"/>
                      </a:lnTo>
                      <a:lnTo>
                        <a:pt x="87" y="0"/>
                      </a:lnTo>
                      <a:lnTo>
                        <a:pt x="176" y="39"/>
                      </a:lnTo>
                      <a:close/>
                    </a:path>
                  </a:pathLst>
                </a:custGeom>
                <a:solidFill>
                  <a:srgbClr val="6666FF"/>
                </a:solidFill>
                <a:ln w="0">
                  <a:solidFill>
                    <a:srgbClr val="66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59" name="Freeform 330"/>
                <p:cNvSpPr>
                  <a:spLocks/>
                </p:cNvSpPr>
                <p:nvPr/>
              </p:nvSpPr>
              <p:spPr bwMode="auto">
                <a:xfrm>
                  <a:off x="3014" y="1169"/>
                  <a:ext cx="87" cy="119"/>
                </a:xfrm>
                <a:custGeom>
                  <a:avLst/>
                  <a:gdLst>
                    <a:gd name="T0" fmla="*/ 0 w 87"/>
                    <a:gd name="T1" fmla="*/ 99 h 121"/>
                    <a:gd name="T2" fmla="*/ 0 w 87"/>
                    <a:gd name="T3" fmla="*/ 30 h 121"/>
                    <a:gd name="T4" fmla="*/ 87 w 87"/>
                    <a:gd name="T5" fmla="*/ 0 h 121"/>
                    <a:gd name="T6" fmla="*/ 87 w 87"/>
                    <a:gd name="T7" fmla="*/ 75 h 121"/>
                    <a:gd name="T8" fmla="*/ 0 w 87"/>
                    <a:gd name="T9" fmla="*/ 99 h 1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"/>
                    <a:gd name="T16" fmla="*/ 0 h 121"/>
                    <a:gd name="T17" fmla="*/ 87 w 87"/>
                    <a:gd name="T18" fmla="*/ 121 h 1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" h="121">
                      <a:moveTo>
                        <a:pt x="0" y="121"/>
                      </a:moveTo>
                      <a:lnTo>
                        <a:pt x="0" y="32"/>
                      </a:lnTo>
                      <a:lnTo>
                        <a:pt x="87" y="0"/>
                      </a:lnTo>
                      <a:lnTo>
                        <a:pt x="87" y="86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solidFill>
                  <a:srgbClr val="6666FF"/>
                </a:solidFill>
                <a:ln w="0">
                  <a:solidFill>
                    <a:srgbClr val="66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60" name="Freeform 332"/>
                <p:cNvSpPr>
                  <a:spLocks/>
                </p:cNvSpPr>
                <p:nvPr/>
              </p:nvSpPr>
              <p:spPr bwMode="auto">
                <a:xfrm>
                  <a:off x="3099" y="1110"/>
                  <a:ext cx="238" cy="105"/>
                </a:xfrm>
                <a:custGeom>
                  <a:avLst/>
                  <a:gdLst>
                    <a:gd name="T0" fmla="*/ 238 w 238"/>
                    <a:gd name="T1" fmla="*/ 0 h 106"/>
                    <a:gd name="T2" fmla="*/ 206 w 238"/>
                    <a:gd name="T3" fmla="*/ 30 h 106"/>
                    <a:gd name="T4" fmla="*/ 184 w 238"/>
                    <a:gd name="T5" fmla="*/ 15 h 106"/>
                    <a:gd name="T6" fmla="*/ 165 w 238"/>
                    <a:gd name="T7" fmla="*/ 41 h 106"/>
                    <a:gd name="T8" fmla="*/ 145 w 238"/>
                    <a:gd name="T9" fmla="*/ 26 h 106"/>
                    <a:gd name="T10" fmla="*/ 132 w 238"/>
                    <a:gd name="T11" fmla="*/ 53 h 106"/>
                    <a:gd name="T12" fmla="*/ 112 w 238"/>
                    <a:gd name="T13" fmla="*/ 43 h 106"/>
                    <a:gd name="T14" fmla="*/ 100 w 238"/>
                    <a:gd name="T15" fmla="*/ 60 h 106"/>
                    <a:gd name="T16" fmla="*/ 78 w 238"/>
                    <a:gd name="T17" fmla="*/ 53 h 106"/>
                    <a:gd name="T18" fmla="*/ 67 w 238"/>
                    <a:gd name="T19" fmla="*/ 72 h 106"/>
                    <a:gd name="T20" fmla="*/ 45 w 238"/>
                    <a:gd name="T21" fmla="*/ 58 h 106"/>
                    <a:gd name="T22" fmla="*/ 32 w 238"/>
                    <a:gd name="T23" fmla="*/ 85 h 106"/>
                    <a:gd name="T24" fmla="*/ 15 w 238"/>
                    <a:gd name="T25" fmla="*/ 67 h 106"/>
                    <a:gd name="T26" fmla="*/ 0 w 238"/>
                    <a:gd name="T27" fmla="*/ 95 h 10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38"/>
                    <a:gd name="T43" fmla="*/ 0 h 106"/>
                    <a:gd name="T44" fmla="*/ 238 w 238"/>
                    <a:gd name="T45" fmla="*/ 106 h 10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38" h="106">
                      <a:moveTo>
                        <a:pt x="238" y="0"/>
                      </a:moveTo>
                      <a:lnTo>
                        <a:pt x="206" y="30"/>
                      </a:lnTo>
                      <a:lnTo>
                        <a:pt x="184" y="15"/>
                      </a:lnTo>
                      <a:lnTo>
                        <a:pt x="165" y="41"/>
                      </a:lnTo>
                      <a:lnTo>
                        <a:pt x="145" y="26"/>
                      </a:lnTo>
                      <a:lnTo>
                        <a:pt x="132" y="54"/>
                      </a:lnTo>
                      <a:lnTo>
                        <a:pt x="112" y="43"/>
                      </a:lnTo>
                      <a:lnTo>
                        <a:pt x="100" y="71"/>
                      </a:lnTo>
                      <a:lnTo>
                        <a:pt x="78" y="56"/>
                      </a:lnTo>
                      <a:lnTo>
                        <a:pt x="67" y="83"/>
                      </a:lnTo>
                      <a:lnTo>
                        <a:pt x="45" y="69"/>
                      </a:lnTo>
                      <a:lnTo>
                        <a:pt x="32" y="96"/>
                      </a:lnTo>
                      <a:lnTo>
                        <a:pt x="15" y="78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11113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61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77" y="1234"/>
                  <a:ext cx="92" cy="40"/>
                </a:xfrm>
                <a:prstGeom prst="line">
                  <a:avLst/>
                </a:prstGeom>
                <a:noFill/>
                <a:ln w="11113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88544" name="Freeform 331"/>
              <p:cNvSpPr>
                <a:spLocks/>
              </p:cNvSpPr>
              <p:nvPr/>
            </p:nvSpPr>
            <p:spPr bwMode="auto">
              <a:xfrm>
                <a:off x="2400" y="1275"/>
                <a:ext cx="477" cy="636"/>
              </a:xfrm>
              <a:custGeom>
                <a:avLst/>
                <a:gdLst>
                  <a:gd name="T0" fmla="*/ 0 w 477"/>
                  <a:gd name="T1" fmla="*/ 636 h 636"/>
                  <a:gd name="T2" fmla="*/ 247 w 477"/>
                  <a:gd name="T3" fmla="*/ 493 h 636"/>
                  <a:gd name="T4" fmla="*/ 477 w 477"/>
                  <a:gd name="T5" fmla="*/ 0 h 636"/>
                  <a:gd name="T6" fmla="*/ 0 60000 65536"/>
                  <a:gd name="T7" fmla="*/ 0 60000 65536"/>
                  <a:gd name="T8" fmla="*/ 0 60000 65536"/>
                  <a:gd name="T9" fmla="*/ 0 w 477"/>
                  <a:gd name="T10" fmla="*/ 0 h 636"/>
                  <a:gd name="T11" fmla="*/ 477 w 477"/>
                  <a:gd name="T12" fmla="*/ 636 h 6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7" h="636">
                    <a:moveTo>
                      <a:pt x="0" y="636"/>
                    </a:moveTo>
                    <a:lnTo>
                      <a:pt x="247" y="493"/>
                    </a:lnTo>
                    <a:lnTo>
                      <a:pt x="477" y="0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Group 429"/>
            <p:cNvGrpSpPr>
              <a:grpSpLocks/>
            </p:cNvGrpSpPr>
            <p:nvPr/>
          </p:nvGrpSpPr>
          <p:grpSpPr bwMode="auto">
            <a:xfrm>
              <a:off x="914400" y="2286001"/>
              <a:ext cx="4702176" cy="2616201"/>
              <a:chOff x="528" y="1440"/>
              <a:chExt cx="2962" cy="1648"/>
            </a:xfrm>
          </p:grpSpPr>
          <p:sp>
            <p:nvSpPr>
              <p:cNvPr id="1588351" name="Freeform 135"/>
              <p:cNvSpPr>
                <a:spLocks/>
              </p:cNvSpPr>
              <p:nvPr/>
            </p:nvSpPr>
            <p:spPr bwMode="auto">
              <a:xfrm>
                <a:off x="672" y="2400"/>
                <a:ext cx="1687" cy="688"/>
              </a:xfrm>
              <a:custGeom>
                <a:avLst/>
                <a:gdLst>
                  <a:gd name="T0" fmla="*/ 934 w 1687"/>
                  <a:gd name="T1" fmla="*/ 0 h 688"/>
                  <a:gd name="T2" fmla="*/ 794 w 1687"/>
                  <a:gd name="T3" fmla="*/ 17 h 688"/>
                  <a:gd name="T4" fmla="*/ 756 w 1687"/>
                  <a:gd name="T5" fmla="*/ 39 h 688"/>
                  <a:gd name="T6" fmla="*/ 727 w 1687"/>
                  <a:gd name="T7" fmla="*/ 60 h 688"/>
                  <a:gd name="T8" fmla="*/ 705 w 1687"/>
                  <a:gd name="T9" fmla="*/ 76 h 688"/>
                  <a:gd name="T10" fmla="*/ 692 w 1687"/>
                  <a:gd name="T11" fmla="*/ 89 h 688"/>
                  <a:gd name="T12" fmla="*/ 682 w 1687"/>
                  <a:gd name="T13" fmla="*/ 99 h 688"/>
                  <a:gd name="T14" fmla="*/ 680 w 1687"/>
                  <a:gd name="T15" fmla="*/ 101 h 688"/>
                  <a:gd name="T16" fmla="*/ 649 w 1687"/>
                  <a:gd name="T17" fmla="*/ 136 h 688"/>
                  <a:gd name="T18" fmla="*/ 628 w 1687"/>
                  <a:gd name="T19" fmla="*/ 169 h 688"/>
                  <a:gd name="T20" fmla="*/ 616 w 1687"/>
                  <a:gd name="T21" fmla="*/ 202 h 688"/>
                  <a:gd name="T22" fmla="*/ 612 w 1687"/>
                  <a:gd name="T23" fmla="*/ 232 h 688"/>
                  <a:gd name="T24" fmla="*/ 614 w 1687"/>
                  <a:gd name="T25" fmla="*/ 260 h 688"/>
                  <a:gd name="T26" fmla="*/ 617 w 1687"/>
                  <a:gd name="T27" fmla="*/ 286 h 688"/>
                  <a:gd name="T28" fmla="*/ 627 w 1687"/>
                  <a:gd name="T29" fmla="*/ 308 h 688"/>
                  <a:gd name="T30" fmla="*/ 634 w 1687"/>
                  <a:gd name="T31" fmla="*/ 325 h 688"/>
                  <a:gd name="T32" fmla="*/ 643 w 1687"/>
                  <a:gd name="T33" fmla="*/ 338 h 688"/>
                  <a:gd name="T34" fmla="*/ 649 w 1687"/>
                  <a:gd name="T35" fmla="*/ 347 h 688"/>
                  <a:gd name="T36" fmla="*/ 651 w 1687"/>
                  <a:gd name="T37" fmla="*/ 349 h 688"/>
                  <a:gd name="T38" fmla="*/ 682 w 1687"/>
                  <a:gd name="T39" fmla="*/ 384 h 688"/>
                  <a:gd name="T40" fmla="*/ 719 w 1687"/>
                  <a:gd name="T41" fmla="*/ 412 h 688"/>
                  <a:gd name="T42" fmla="*/ 758 w 1687"/>
                  <a:gd name="T43" fmla="*/ 434 h 688"/>
                  <a:gd name="T44" fmla="*/ 797 w 1687"/>
                  <a:gd name="T45" fmla="*/ 451 h 688"/>
                  <a:gd name="T46" fmla="*/ 834 w 1687"/>
                  <a:gd name="T47" fmla="*/ 462 h 688"/>
                  <a:gd name="T48" fmla="*/ 866 w 1687"/>
                  <a:gd name="T49" fmla="*/ 471 h 688"/>
                  <a:gd name="T50" fmla="*/ 892 w 1687"/>
                  <a:gd name="T51" fmla="*/ 477 h 688"/>
                  <a:gd name="T52" fmla="*/ 910 w 1687"/>
                  <a:gd name="T53" fmla="*/ 479 h 688"/>
                  <a:gd name="T54" fmla="*/ 916 w 1687"/>
                  <a:gd name="T55" fmla="*/ 481 h 688"/>
                  <a:gd name="T56" fmla="*/ 992 w 1687"/>
                  <a:gd name="T57" fmla="*/ 486 h 688"/>
                  <a:gd name="T58" fmla="*/ 1059 w 1687"/>
                  <a:gd name="T59" fmla="*/ 488 h 688"/>
                  <a:gd name="T60" fmla="*/ 1114 w 1687"/>
                  <a:gd name="T61" fmla="*/ 488 h 688"/>
                  <a:gd name="T62" fmla="*/ 1161 w 1687"/>
                  <a:gd name="T63" fmla="*/ 486 h 688"/>
                  <a:gd name="T64" fmla="*/ 1198 w 1687"/>
                  <a:gd name="T65" fmla="*/ 482 h 688"/>
                  <a:gd name="T66" fmla="*/ 1227 w 1687"/>
                  <a:gd name="T67" fmla="*/ 479 h 688"/>
                  <a:gd name="T68" fmla="*/ 1250 w 1687"/>
                  <a:gd name="T69" fmla="*/ 473 h 688"/>
                  <a:gd name="T70" fmla="*/ 1265 w 1687"/>
                  <a:gd name="T71" fmla="*/ 470 h 688"/>
                  <a:gd name="T72" fmla="*/ 1274 w 1687"/>
                  <a:gd name="T73" fmla="*/ 468 h 688"/>
                  <a:gd name="T74" fmla="*/ 1277 w 1687"/>
                  <a:gd name="T75" fmla="*/ 466 h 688"/>
                  <a:gd name="T76" fmla="*/ 1320 w 1687"/>
                  <a:gd name="T77" fmla="*/ 453 h 688"/>
                  <a:gd name="T78" fmla="*/ 1361 w 1687"/>
                  <a:gd name="T79" fmla="*/ 436 h 688"/>
                  <a:gd name="T80" fmla="*/ 1402 w 1687"/>
                  <a:gd name="T81" fmla="*/ 419 h 688"/>
                  <a:gd name="T82" fmla="*/ 1441 w 1687"/>
                  <a:gd name="T83" fmla="*/ 401 h 688"/>
                  <a:gd name="T84" fmla="*/ 1478 w 1687"/>
                  <a:gd name="T85" fmla="*/ 382 h 688"/>
                  <a:gd name="T86" fmla="*/ 1509 w 1687"/>
                  <a:gd name="T87" fmla="*/ 364 h 688"/>
                  <a:gd name="T88" fmla="*/ 1537 w 1687"/>
                  <a:gd name="T89" fmla="*/ 347 h 688"/>
                  <a:gd name="T90" fmla="*/ 1561 w 1687"/>
                  <a:gd name="T91" fmla="*/ 332 h 688"/>
                  <a:gd name="T92" fmla="*/ 1578 w 1687"/>
                  <a:gd name="T93" fmla="*/ 321 h 688"/>
                  <a:gd name="T94" fmla="*/ 1589 w 1687"/>
                  <a:gd name="T95" fmla="*/ 314 h 688"/>
                  <a:gd name="T96" fmla="*/ 1593 w 1687"/>
                  <a:gd name="T97" fmla="*/ 312 h 688"/>
                  <a:gd name="T98" fmla="*/ 1687 w 1687"/>
                  <a:gd name="T99" fmla="*/ 317 h 688"/>
                  <a:gd name="T100" fmla="*/ 1096 w 1687"/>
                  <a:gd name="T101" fmla="*/ 651 h 688"/>
                  <a:gd name="T102" fmla="*/ 1092 w 1687"/>
                  <a:gd name="T103" fmla="*/ 653 h 688"/>
                  <a:gd name="T104" fmla="*/ 1079 w 1687"/>
                  <a:gd name="T105" fmla="*/ 657 h 688"/>
                  <a:gd name="T106" fmla="*/ 1059 w 1687"/>
                  <a:gd name="T107" fmla="*/ 664 h 688"/>
                  <a:gd name="T108" fmla="*/ 1033 w 1687"/>
                  <a:gd name="T109" fmla="*/ 672 h 688"/>
                  <a:gd name="T110" fmla="*/ 999 w 1687"/>
                  <a:gd name="T111" fmla="*/ 679 h 688"/>
                  <a:gd name="T112" fmla="*/ 960 w 1687"/>
                  <a:gd name="T113" fmla="*/ 685 h 688"/>
                  <a:gd name="T114" fmla="*/ 916 w 1687"/>
                  <a:gd name="T115" fmla="*/ 688 h 688"/>
                  <a:gd name="T116" fmla="*/ 868 w 1687"/>
                  <a:gd name="T117" fmla="*/ 688 h 688"/>
                  <a:gd name="T118" fmla="*/ 0 w 1687"/>
                  <a:gd name="T119" fmla="*/ 668 h 6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87"/>
                  <a:gd name="T181" fmla="*/ 0 h 688"/>
                  <a:gd name="T182" fmla="*/ 1687 w 1687"/>
                  <a:gd name="T183" fmla="*/ 688 h 6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87" h="688">
                    <a:moveTo>
                      <a:pt x="934" y="0"/>
                    </a:moveTo>
                    <a:lnTo>
                      <a:pt x="794" y="17"/>
                    </a:lnTo>
                    <a:lnTo>
                      <a:pt x="756" y="39"/>
                    </a:lnTo>
                    <a:lnTo>
                      <a:pt x="727" y="60"/>
                    </a:lnTo>
                    <a:lnTo>
                      <a:pt x="705" y="76"/>
                    </a:lnTo>
                    <a:lnTo>
                      <a:pt x="692" y="89"/>
                    </a:lnTo>
                    <a:lnTo>
                      <a:pt x="682" y="99"/>
                    </a:lnTo>
                    <a:lnTo>
                      <a:pt x="680" y="101"/>
                    </a:lnTo>
                    <a:lnTo>
                      <a:pt x="649" y="136"/>
                    </a:lnTo>
                    <a:lnTo>
                      <a:pt x="628" y="169"/>
                    </a:lnTo>
                    <a:lnTo>
                      <a:pt x="616" y="202"/>
                    </a:lnTo>
                    <a:lnTo>
                      <a:pt x="612" y="232"/>
                    </a:lnTo>
                    <a:lnTo>
                      <a:pt x="614" y="260"/>
                    </a:lnTo>
                    <a:lnTo>
                      <a:pt x="617" y="286"/>
                    </a:lnTo>
                    <a:lnTo>
                      <a:pt x="627" y="308"/>
                    </a:lnTo>
                    <a:lnTo>
                      <a:pt x="634" y="325"/>
                    </a:lnTo>
                    <a:lnTo>
                      <a:pt x="643" y="338"/>
                    </a:lnTo>
                    <a:lnTo>
                      <a:pt x="649" y="347"/>
                    </a:lnTo>
                    <a:lnTo>
                      <a:pt x="651" y="349"/>
                    </a:lnTo>
                    <a:lnTo>
                      <a:pt x="682" y="384"/>
                    </a:lnTo>
                    <a:lnTo>
                      <a:pt x="719" y="412"/>
                    </a:lnTo>
                    <a:lnTo>
                      <a:pt x="758" y="434"/>
                    </a:lnTo>
                    <a:lnTo>
                      <a:pt x="797" y="451"/>
                    </a:lnTo>
                    <a:lnTo>
                      <a:pt x="834" y="462"/>
                    </a:lnTo>
                    <a:lnTo>
                      <a:pt x="866" y="471"/>
                    </a:lnTo>
                    <a:lnTo>
                      <a:pt x="892" y="477"/>
                    </a:lnTo>
                    <a:lnTo>
                      <a:pt x="910" y="479"/>
                    </a:lnTo>
                    <a:lnTo>
                      <a:pt x="916" y="481"/>
                    </a:lnTo>
                    <a:lnTo>
                      <a:pt x="992" y="486"/>
                    </a:lnTo>
                    <a:lnTo>
                      <a:pt x="1059" y="488"/>
                    </a:lnTo>
                    <a:lnTo>
                      <a:pt x="1114" y="488"/>
                    </a:lnTo>
                    <a:lnTo>
                      <a:pt x="1161" y="486"/>
                    </a:lnTo>
                    <a:lnTo>
                      <a:pt x="1198" y="482"/>
                    </a:lnTo>
                    <a:lnTo>
                      <a:pt x="1227" y="479"/>
                    </a:lnTo>
                    <a:lnTo>
                      <a:pt x="1250" y="473"/>
                    </a:lnTo>
                    <a:lnTo>
                      <a:pt x="1265" y="470"/>
                    </a:lnTo>
                    <a:lnTo>
                      <a:pt x="1274" y="468"/>
                    </a:lnTo>
                    <a:lnTo>
                      <a:pt x="1277" y="466"/>
                    </a:lnTo>
                    <a:lnTo>
                      <a:pt x="1320" y="453"/>
                    </a:lnTo>
                    <a:lnTo>
                      <a:pt x="1361" y="436"/>
                    </a:lnTo>
                    <a:lnTo>
                      <a:pt x="1402" y="419"/>
                    </a:lnTo>
                    <a:lnTo>
                      <a:pt x="1441" y="401"/>
                    </a:lnTo>
                    <a:lnTo>
                      <a:pt x="1478" y="382"/>
                    </a:lnTo>
                    <a:lnTo>
                      <a:pt x="1509" y="364"/>
                    </a:lnTo>
                    <a:lnTo>
                      <a:pt x="1537" y="347"/>
                    </a:lnTo>
                    <a:lnTo>
                      <a:pt x="1561" y="332"/>
                    </a:lnTo>
                    <a:lnTo>
                      <a:pt x="1578" y="321"/>
                    </a:lnTo>
                    <a:lnTo>
                      <a:pt x="1589" y="314"/>
                    </a:lnTo>
                    <a:lnTo>
                      <a:pt x="1593" y="312"/>
                    </a:lnTo>
                    <a:lnTo>
                      <a:pt x="1687" y="317"/>
                    </a:lnTo>
                    <a:lnTo>
                      <a:pt x="1096" y="651"/>
                    </a:lnTo>
                    <a:lnTo>
                      <a:pt x="1092" y="653"/>
                    </a:lnTo>
                    <a:lnTo>
                      <a:pt x="1079" y="657"/>
                    </a:lnTo>
                    <a:lnTo>
                      <a:pt x="1059" y="664"/>
                    </a:lnTo>
                    <a:lnTo>
                      <a:pt x="1033" y="672"/>
                    </a:lnTo>
                    <a:lnTo>
                      <a:pt x="999" y="679"/>
                    </a:lnTo>
                    <a:lnTo>
                      <a:pt x="960" y="685"/>
                    </a:lnTo>
                    <a:lnTo>
                      <a:pt x="916" y="688"/>
                    </a:lnTo>
                    <a:lnTo>
                      <a:pt x="868" y="688"/>
                    </a:lnTo>
                    <a:lnTo>
                      <a:pt x="0" y="668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7" name="Group 428"/>
              <p:cNvGrpSpPr>
                <a:grpSpLocks/>
              </p:cNvGrpSpPr>
              <p:nvPr/>
            </p:nvGrpSpPr>
            <p:grpSpPr bwMode="auto">
              <a:xfrm>
                <a:off x="528" y="1440"/>
                <a:ext cx="2962" cy="1485"/>
                <a:chOff x="528" y="1440"/>
                <a:chExt cx="2962" cy="1485"/>
              </a:xfrm>
            </p:grpSpPr>
            <p:grpSp>
              <p:nvGrpSpPr>
                <p:cNvPr id="8" name="Group 425"/>
                <p:cNvGrpSpPr>
                  <a:grpSpLocks/>
                </p:cNvGrpSpPr>
                <p:nvPr/>
              </p:nvGrpSpPr>
              <p:grpSpPr bwMode="auto">
                <a:xfrm>
                  <a:off x="944" y="1440"/>
                  <a:ext cx="2546" cy="1485"/>
                  <a:chOff x="944" y="1440"/>
                  <a:chExt cx="2546" cy="1485"/>
                </a:xfrm>
              </p:grpSpPr>
              <p:sp>
                <p:nvSpPr>
                  <p:cNvPr id="1588355" name="Freeform 118"/>
                  <p:cNvSpPr>
                    <a:spLocks/>
                  </p:cNvSpPr>
                  <p:nvPr/>
                </p:nvSpPr>
                <p:spPr bwMode="auto">
                  <a:xfrm>
                    <a:off x="1603" y="1964"/>
                    <a:ext cx="665" cy="401"/>
                  </a:xfrm>
                  <a:custGeom>
                    <a:avLst/>
                    <a:gdLst>
                      <a:gd name="T0" fmla="*/ 647 w 665"/>
                      <a:gd name="T1" fmla="*/ 0 h 401"/>
                      <a:gd name="T2" fmla="*/ 647 w 665"/>
                      <a:gd name="T3" fmla="*/ 2 h 401"/>
                      <a:gd name="T4" fmla="*/ 651 w 665"/>
                      <a:gd name="T5" fmla="*/ 4 h 401"/>
                      <a:gd name="T6" fmla="*/ 654 w 665"/>
                      <a:gd name="T7" fmla="*/ 6 h 401"/>
                      <a:gd name="T8" fmla="*/ 658 w 665"/>
                      <a:gd name="T9" fmla="*/ 10 h 401"/>
                      <a:gd name="T10" fmla="*/ 662 w 665"/>
                      <a:gd name="T11" fmla="*/ 13 h 401"/>
                      <a:gd name="T12" fmla="*/ 664 w 665"/>
                      <a:gd name="T13" fmla="*/ 19 h 401"/>
                      <a:gd name="T14" fmla="*/ 665 w 665"/>
                      <a:gd name="T15" fmla="*/ 23 h 401"/>
                      <a:gd name="T16" fmla="*/ 15 w 665"/>
                      <a:gd name="T17" fmla="*/ 401 h 401"/>
                      <a:gd name="T18" fmla="*/ 0 w 665"/>
                      <a:gd name="T19" fmla="*/ 379 h 401"/>
                      <a:gd name="T20" fmla="*/ 647 w 665"/>
                      <a:gd name="T21" fmla="*/ 0 h 40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665"/>
                      <a:gd name="T34" fmla="*/ 0 h 401"/>
                      <a:gd name="T35" fmla="*/ 665 w 665"/>
                      <a:gd name="T36" fmla="*/ 401 h 40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665" h="401">
                        <a:moveTo>
                          <a:pt x="647" y="0"/>
                        </a:moveTo>
                        <a:lnTo>
                          <a:pt x="647" y="2"/>
                        </a:lnTo>
                        <a:lnTo>
                          <a:pt x="651" y="4"/>
                        </a:lnTo>
                        <a:lnTo>
                          <a:pt x="654" y="6"/>
                        </a:lnTo>
                        <a:lnTo>
                          <a:pt x="658" y="10"/>
                        </a:lnTo>
                        <a:lnTo>
                          <a:pt x="662" y="13"/>
                        </a:lnTo>
                        <a:lnTo>
                          <a:pt x="664" y="19"/>
                        </a:lnTo>
                        <a:lnTo>
                          <a:pt x="665" y="23"/>
                        </a:lnTo>
                        <a:lnTo>
                          <a:pt x="15" y="401"/>
                        </a:lnTo>
                        <a:lnTo>
                          <a:pt x="0" y="379"/>
                        </a:lnTo>
                        <a:lnTo>
                          <a:pt x="647" y="0"/>
                        </a:lnTo>
                        <a:close/>
                      </a:path>
                    </a:pathLst>
                  </a:custGeom>
                  <a:solidFill>
                    <a:srgbClr val="FFD5D5"/>
                  </a:solidFill>
                  <a:ln w="0">
                    <a:solidFill>
                      <a:srgbClr val="FFD5D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56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5" y="2649"/>
                    <a:ext cx="95" cy="276"/>
                  </a:xfrm>
                  <a:prstGeom prst="line">
                    <a:avLst/>
                  </a:prstGeom>
                  <a:noFill/>
                  <a:ln w="63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57" name="Line 1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5" y="2706"/>
                    <a:ext cx="95" cy="219"/>
                  </a:xfrm>
                  <a:prstGeom prst="line">
                    <a:avLst/>
                  </a:prstGeom>
                  <a:noFill/>
                  <a:ln w="63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58" name="Line 1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5" y="2754"/>
                    <a:ext cx="95" cy="171"/>
                  </a:xfrm>
                  <a:prstGeom prst="line">
                    <a:avLst/>
                  </a:prstGeom>
                  <a:noFill/>
                  <a:ln w="63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59" name="Line 1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5" y="2808"/>
                    <a:ext cx="95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60" name="Freeform 171"/>
                  <p:cNvSpPr>
                    <a:spLocks/>
                  </p:cNvSpPr>
                  <p:nvPr/>
                </p:nvSpPr>
                <p:spPr bwMode="auto">
                  <a:xfrm>
                    <a:off x="2022" y="2808"/>
                    <a:ext cx="68" cy="89"/>
                  </a:xfrm>
                  <a:custGeom>
                    <a:avLst/>
                    <a:gdLst>
                      <a:gd name="T0" fmla="*/ 68 w 68"/>
                      <a:gd name="T1" fmla="*/ 0 h 89"/>
                      <a:gd name="T2" fmla="*/ 0 w 68"/>
                      <a:gd name="T3" fmla="*/ 39 h 89"/>
                      <a:gd name="T4" fmla="*/ 0 w 68"/>
                      <a:gd name="T5" fmla="*/ 89 h 89"/>
                      <a:gd name="T6" fmla="*/ 68 w 68"/>
                      <a:gd name="T7" fmla="*/ 52 h 89"/>
                      <a:gd name="T8" fmla="*/ 68 w 68"/>
                      <a:gd name="T9" fmla="*/ 0 h 8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8"/>
                      <a:gd name="T16" fmla="*/ 0 h 89"/>
                      <a:gd name="T17" fmla="*/ 68 w 68"/>
                      <a:gd name="T18" fmla="*/ 89 h 8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8" h="89">
                        <a:moveTo>
                          <a:pt x="68" y="0"/>
                        </a:moveTo>
                        <a:lnTo>
                          <a:pt x="0" y="39"/>
                        </a:lnTo>
                        <a:lnTo>
                          <a:pt x="0" y="89"/>
                        </a:lnTo>
                        <a:lnTo>
                          <a:pt x="68" y="52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61" name="Freeform 172"/>
                  <p:cNvSpPr>
                    <a:spLocks/>
                  </p:cNvSpPr>
                  <p:nvPr/>
                </p:nvSpPr>
                <p:spPr bwMode="auto">
                  <a:xfrm>
                    <a:off x="2022" y="2808"/>
                    <a:ext cx="68" cy="89"/>
                  </a:xfrm>
                  <a:custGeom>
                    <a:avLst/>
                    <a:gdLst>
                      <a:gd name="T0" fmla="*/ 68 w 68"/>
                      <a:gd name="T1" fmla="*/ 0 h 89"/>
                      <a:gd name="T2" fmla="*/ 0 w 68"/>
                      <a:gd name="T3" fmla="*/ 39 h 89"/>
                      <a:gd name="T4" fmla="*/ 0 w 68"/>
                      <a:gd name="T5" fmla="*/ 89 h 89"/>
                      <a:gd name="T6" fmla="*/ 68 w 68"/>
                      <a:gd name="T7" fmla="*/ 52 h 89"/>
                      <a:gd name="T8" fmla="*/ 68 w 68"/>
                      <a:gd name="T9" fmla="*/ 0 h 8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8"/>
                      <a:gd name="T16" fmla="*/ 0 h 89"/>
                      <a:gd name="T17" fmla="*/ 68 w 68"/>
                      <a:gd name="T18" fmla="*/ 89 h 8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8" h="89">
                        <a:moveTo>
                          <a:pt x="68" y="0"/>
                        </a:moveTo>
                        <a:lnTo>
                          <a:pt x="0" y="39"/>
                        </a:lnTo>
                        <a:lnTo>
                          <a:pt x="0" y="89"/>
                        </a:lnTo>
                        <a:lnTo>
                          <a:pt x="68" y="52"/>
                        </a:lnTo>
                        <a:lnTo>
                          <a:pt x="68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62" name="Freeform 173"/>
                  <p:cNvSpPr>
                    <a:spLocks/>
                  </p:cNvSpPr>
                  <p:nvPr/>
                </p:nvSpPr>
                <p:spPr bwMode="auto">
                  <a:xfrm>
                    <a:off x="2027" y="2797"/>
                    <a:ext cx="69" cy="91"/>
                  </a:xfrm>
                  <a:custGeom>
                    <a:avLst/>
                    <a:gdLst>
                      <a:gd name="T0" fmla="*/ 69 w 69"/>
                      <a:gd name="T1" fmla="*/ 0 h 91"/>
                      <a:gd name="T2" fmla="*/ 0 w 69"/>
                      <a:gd name="T3" fmla="*/ 39 h 91"/>
                      <a:gd name="T4" fmla="*/ 0 w 69"/>
                      <a:gd name="T5" fmla="*/ 91 h 91"/>
                      <a:gd name="T6" fmla="*/ 69 w 69"/>
                      <a:gd name="T7" fmla="*/ 52 h 91"/>
                      <a:gd name="T8" fmla="*/ 69 w 69"/>
                      <a:gd name="T9" fmla="*/ 0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9"/>
                      <a:gd name="T16" fmla="*/ 0 h 91"/>
                      <a:gd name="T17" fmla="*/ 69 w 69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9" h="91">
                        <a:moveTo>
                          <a:pt x="69" y="0"/>
                        </a:moveTo>
                        <a:lnTo>
                          <a:pt x="0" y="39"/>
                        </a:lnTo>
                        <a:lnTo>
                          <a:pt x="0" y="91"/>
                        </a:lnTo>
                        <a:lnTo>
                          <a:pt x="69" y="52"/>
                        </a:lnTo>
                        <a:lnTo>
                          <a:pt x="6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63" name="Freeform 174"/>
                  <p:cNvSpPr>
                    <a:spLocks/>
                  </p:cNvSpPr>
                  <p:nvPr/>
                </p:nvSpPr>
                <p:spPr bwMode="auto">
                  <a:xfrm>
                    <a:off x="2027" y="2797"/>
                    <a:ext cx="69" cy="91"/>
                  </a:xfrm>
                  <a:custGeom>
                    <a:avLst/>
                    <a:gdLst>
                      <a:gd name="T0" fmla="*/ 69 w 69"/>
                      <a:gd name="T1" fmla="*/ 0 h 91"/>
                      <a:gd name="T2" fmla="*/ 0 w 69"/>
                      <a:gd name="T3" fmla="*/ 39 h 91"/>
                      <a:gd name="T4" fmla="*/ 0 w 69"/>
                      <a:gd name="T5" fmla="*/ 91 h 91"/>
                      <a:gd name="T6" fmla="*/ 69 w 69"/>
                      <a:gd name="T7" fmla="*/ 52 h 91"/>
                      <a:gd name="T8" fmla="*/ 69 w 69"/>
                      <a:gd name="T9" fmla="*/ 0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9"/>
                      <a:gd name="T16" fmla="*/ 0 h 91"/>
                      <a:gd name="T17" fmla="*/ 69 w 69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9" h="91">
                        <a:moveTo>
                          <a:pt x="69" y="0"/>
                        </a:moveTo>
                        <a:lnTo>
                          <a:pt x="0" y="39"/>
                        </a:lnTo>
                        <a:lnTo>
                          <a:pt x="0" y="91"/>
                        </a:lnTo>
                        <a:lnTo>
                          <a:pt x="69" y="52"/>
                        </a:lnTo>
                        <a:lnTo>
                          <a:pt x="69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64" name="Freeform 334"/>
                  <p:cNvSpPr>
                    <a:spLocks/>
                  </p:cNvSpPr>
                  <p:nvPr/>
                </p:nvSpPr>
                <p:spPr bwMode="auto">
                  <a:xfrm>
                    <a:off x="1269" y="2389"/>
                    <a:ext cx="1075" cy="510"/>
                  </a:xfrm>
                  <a:custGeom>
                    <a:avLst/>
                    <a:gdLst>
                      <a:gd name="T0" fmla="*/ 323 w 1075"/>
                      <a:gd name="T1" fmla="*/ 0 h 510"/>
                      <a:gd name="T2" fmla="*/ 184 w 1075"/>
                      <a:gd name="T3" fmla="*/ 39 h 510"/>
                      <a:gd name="T4" fmla="*/ 145 w 1075"/>
                      <a:gd name="T5" fmla="*/ 61 h 510"/>
                      <a:gd name="T6" fmla="*/ 117 w 1075"/>
                      <a:gd name="T7" fmla="*/ 82 h 510"/>
                      <a:gd name="T8" fmla="*/ 95 w 1075"/>
                      <a:gd name="T9" fmla="*/ 98 h 510"/>
                      <a:gd name="T10" fmla="*/ 80 w 1075"/>
                      <a:gd name="T11" fmla="*/ 111 h 510"/>
                      <a:gd name="T12" fmla="*/ 70 w 1075"/>
                      <a:gd name="T13" fmla="*/ 120 h 510"/>
                      <a:gd name="T14" fmla="*/ 69 w 1075"/>
                      <a:gd name="T15" fmla="*/ 122 h 510"/>
                      <a:gd name="T16" fmla="*/ 37 w 1075"/>
                      <a:gd name="T17" fmla="*/ 158 h 510"/>
                      <a:gd name="T18" fmla="*/ 17 w 1075"/>
                      <a:gd name="T19" fmla="*/ 191 h 510"/>
                      <a:gd name="T20" fmla="*/ 6 w 1075"/>
                      <a:gd name="T21" fmla="*/ 224 h 510"/>
                      <a:gd name="T22" fmla="*/ 0 w 1075"/>
                      <a:gd name="T23" fmla="*/ 254 h 510"/>
                      <a:gd name="T24" fmla="*/ 2 w 1075"/>
                      <a:gd name="T25" fmla="*/ 282 h 510"/>
                      <a:gd name="T26" fmla="*/ 7 w 1075"/>
                      <a:gd name="T27" fmla="*/ 308 h 510"/>
                      <a:gd name="T28" fmla="*/ 15 w 1075"/>
                      <a:gd name="T29" fmla="*/ 328 h 510"/>
                      <a:gd name="T30" fmla="*/ 24 w 1075"/>
                      <a:gd name="T31" fmla="*/ 347 h 510"/>
                      <a:gd name="T32" fmla="*/ 31 w 1075"/>
                      <a:gd name="T33" fmla="*/ 360 h 510"/>
                      <a:gd name="T34" fmla="*/ 37 w 1075"/>
                      <a:gd name="T35" fmla="*/ 369 h 510"/>
                      <a:gd name="T36" fmla="*/ 41 w 1075"/>
                      <a:gd name="T37" fmla="*/ 371 h 510"/>
                      <a:gd name="T38" fmla="*/ 67 w 1075"/>
                      <a:gd name="T39" fmla="*/ 402 h 510"/>
                      <a:gd name="T40" fmla="*/ 98 w 1075"/>
                      <a:gd name="T41" fmla="*/ 428 h 510"/>
                      <a:gd name="T42" fmla="*/ 133 w 1075"/>
                      <a:gd name="T43" fmla="*/ 449 h 510"/>
                      <a:gd name="T44" fmla="*/ 172 w 1075"/>
                      <a:gd name="T45" fmla="*/ 467 h 510"/>
                      <a:gd name="T46" fmla="*/ 213 w 1075"/>
                      <a:gd name="T47" fmla="*/ 480 h 510"/>
                      <a:gd name="T48" fmla="*/ 250 w 1075"/>
                      <a:gd name="T49" fmla="*/ 489 h 510"/>
                      <a:gd name="T50" fmla="*/ 286 w 1075"/>
                      <a:gd name="T51" fmla="*/ 497 h 510"/>
                      <a:gd name="T52" fmla="*/ 317 w 1075"/>
                      <a:gd name="T53" fmla="*/ 502 h 510"/>
                      <a:gd name="T54" fmla="*/ 341 w 1075"/>
                      <a:gd name="T55" fmla="*/ 504 h 510"/>
                      <a:gd name="T56" fmla="*/ 356 w 1075"/>
                      <a:gd name="T57" fmla="*/ 506 h 510"/>
                      <a:gd name="T58" fmla="*/ 362 w 1075"/>
                      <a:gd name="T59" fmla="*/ 506 h 510"/>
                      <a:gd name="T60" fmla="*/ 395 w 1075"/>
                      <a:gd name="T61" fmla="*/ 510 h 510"/>
                      <a:gd name="T62" fmla="*/ 432 w 1075"/>
                      <a:gd name="T63" fmla="*/ 510 h 510"/>
                      <a:gd name="T64" fmla="*/ 473 w 1075"/>
                      <a:gd name="T65" fmla="*/ 508 h 510"/>
                      <a:gd name="T66" fmla="*/ 514 w 1075"/>
                      <a:gd name="T67" fmla="*/ 504 h 510"/>
                      <a:gd name="T68" fmla="*/ 553 w 1075"/>
                      <a:gd name="T69" fmla="*/ 501 h 510"/>
                      <a:gd name="T70" fmla="*/ 588 w 1075"/>
                      <a:gd name="T71" fmla="*/ 497 h 510"/>
                      <a:gd name="T72" fmla="*/ 619 w 1075"/>
                      <a:gd name="T73" fmla="*/ 493 h 510"/>
                      <a:gd name="T74" fmla="*/ 643 w 1075"/>
                      <a:gd name="T75" fmla="*/ 491 h 510"/>
                      <a:gd name="T76" fmla="*/ 660 w 1075"/>
                      <a:gd name="T77" fmla="*/ 488 h 510"/>
                      <a:gd name="T78" fmla="*/ 666 w 1075"/>
                      <a:gd name="T79" fmla="*/ 488 h 510"/>
                      <a:gd name="T80" fmla="*/ 708 w 1075"/>
                      <a:gd name="T81" fmla="*/ 475 h 510"/>
                      <a:gd name="T82" fmla="*/ 751 w 1075"/>
                      <a:gd name="T83" fmla="*/ 458 h 510"/>
                      <a:gd name="T84" fmla="*/ 792 w 1075"/>
                      <a:gd name="T85" fmla="*/ 441 h 510"/>
                      <a:gd name="T86" fmla="*/ 831 w 1075"/>
                      <a:gd name="T87" fmla="*/ 423 h 510"/>
                      <a:gd name="T88" fmla="*/ 866 w 1075"/>
                      <a:gd name="T89" fmla="*/ 404 h 510"/>
                      <a:gd name="T90" fmla="*/ 897 w 1075"/>
                      <a:gd name="T91" fmla="*/ 386 h 510"/>
                      <a:gd name="T92" fmla="*/ 927 w 1075"/>
                      <a:gd name="T93" fmla="*/ 369 h 510"/>
                      <a:gd name="T94" fmla="*/ 949 w 1075"/>
                      <a:gd name="T95" fmla="*/ 354 h 510"/>
                      <a:gd name="T96" fmla="*/ 966 w 1075"/>
                      <a:gd name="T97" fmla="*/ 343 h 510"/>
                      <a:gd name="T98" fmla="*/ 977 w 1075"/>
                      <a:gd name="T99" fmla="*/ 336 h 510"/>
                      <a:gd name="T100" fmla="*/ 981 w 1075"/>
                      <a:gd name="T101" fmla="*/ 332 h 510"/>
                      <a:gd name="T102" fmla="*/ 1075 w 1075"/>
                      <a:gd name="T103" fmla="*/ 317 h 510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1075"/>
                      <a:gd name="T157" fmla="*/ 0 h 510"/>
                      <a:gd name="T158" fmla="*/ 1075 w 1075"/>
                      <a:gd name="T159" fmla="*/ 510 h 510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1075" h="510">
                        <a:moveTo>
                          <a:pt x="323" y="0"/>
                        </a:moveTo>
                        <a:lnTo>
                          <a:pt x="184" y="39"/>
                        </a:lnTo>
                        <a:lnTo>
                          <a:pt x="145" y="61"/>
                        </a:lnTo>
                        <a:lnTo>
                          <a:pt x="117" y="82"/>
                        </a:lnTo>
                        <a:lnTo>
                          <a:pt x="95" y="98"/>
                        </a:lnTo>
                        <a:lnTo>
                          <a:pt x="80" y="111"/>
                        </a:lnTo>
                        <a:lnTo>
                          <a:pt x="70" y="120"/>
                        </a:lnTo>
                        <a:lnTo>
                          <a:pt x="69" y="122"/>
                        </a:lnTo>
                        <a:lnTo>
                          <a:pt x="37" y="158"/>
                        </a:lnTo>
                        <a:lnTo>
                          <a:pt x="17" y="191"/>
                        </a:lnTo>
                        <a:lnTo>
                          <a:pt x="6" y="224"/>
                        </a:lnTo>
                        <a:lnTo>
                          <a:pt x="0" y="254"/>
                        </a:lnTo>
                        <a:lnTo>
                          <a:pt x="2" y="282"/>
                        </a:lnTo>
                        <a:lnTo>
                          <a:pt x="7" y="308"/>
                        </a:lnTo>
                        <a:lnTo>
                          <a:pt x="15" y="328"/>
                        </a:lnTo>
                        <a:lnTo>
                          <a:pt x="24" y="347"/>
                        </a:lnTo>
                        <a:lnTo>
                          <a:pt x="31" y="360"/>
                        </a:lnTo>
                        <a:lnTo>
                          <a:pt x="37" y="369"/>
                        </a:lnTo>
                        <a:lnTo>
                          <a:pt x="41" y="371"/>
                        </a:lnTo>
                        <a:lnTo>
                          <a:pt x="67" y="402"/>
                        </a:lnTo>
                        <a:lnTo>
                          <a:pt x="98" y="428"/>
                        </a:lnTo>
                        <a:lnTo>
                          <a:pt x="133" y="449"/>
                        </a:lnTo>
                        <a:lnTo>
                          <a:pt x="172" y="467"/>
                        </a:lnTo>
                        <a:lnTo>
                          <a:pt x="213" y="480"/>
                        </a:lnTo>
                        <a:lnTo>
                          <a:pt x="250" y="489"/>
                        </a:lnTo>
                        <a:lnTo>
                          <a:pt x="286" y="497"/>
                        </a:lnTo>
                        <a:lnTo>
                          <a:pt x="317" y="502"/>
                        </a:lnTo>
                        <a:lnTo>
                          <a:pt x="341" y="504"/>
                        </a:lnTo>
                        <a:lnTo>
                          <a:pt x="356" y="506"/>
                        </a:lnTo>
                        <a:lnTo>
                          <a:pt x="362" y="506"/>
                        </a:lnTo>
                        <a:lnTo>
                          <a:pt x="395" y="510"/>
                        </a:lnTo>
                        <a:lnTo>
                          <a:pt x="432" y="510"/>
                        </a:lnTo>
                        <a:lnTo>
                          <a:pt x="473" y="508"/>
                        </a:lnTo>
                        <a:lnTo>
                          <a:pt x="514" y="504"/>
                        </a:lnTo>
                        <a:lnTo>
                          <a:pt x="553" y="501"/>
                        </a:lnTo>
                        <a:lnTo>
                          <a:pt x="588" y="497"/>
                        </a:lnTo>
                        <a:lnTo>
                          <a:pt x="619" y="493"/>
                        </a:lnTo>
                        <a:lnTo>
                          <a:pt x="643" y="491"/>
                        </a:lnTo>
                        <a:lnTo>
                          <a:pt x="660" y="488"/>
                        </a:lnTo>
                        <a:lnTo>
                          <a:pt x="666" y="488"/>
                        </a:lnTo>
                        <a:lnTo>
                          <a:pt x="708" y="475"/>
                        </a:lnTo>
                        <a:lnTo>
                          <a:pt x="751" y="458"/>
                        </a:lnTo>
                        <a:lnTo>
                          <a:pt x="792" y="441"/>
                        </a:lnTo>
                        <a:lnTo>
                          <a:pt x="831" y="423"/>
                        </a:lnTo>
                        <a:lnTo>
                          <a:pt x="866" y="404"/>
                        </a:lnTo>
                        <a:lnTo>
                          <a:pt x="897" y="386"/>
                        </a:lnTo>
                        <a:lnTo>
                          <a:pt x="927" y="369"/>
                        </a:lnTo>
                        <a:lnTo>
                          <a:pt x="949" y="354"/>
                        </a:lnTo>
                        <a:lnTo>
                          <a:pt x="966" y="343"/>
                        </a:lnTo>
                        <a:lnTo>
                          <a:pt x="977" y="336"/>
                        </a:lnTo>
                        <a:lnTo>
                          <a:pt x="981" y="332"/>
                        </a:lnTo>
                        <a:lnTo>
                          <a:pt x="1075" y="317"/>
                        </a:lnTo>
                      </a:path>
                    </a:pathLst>
                  </a:custGeom>
                  <a:noFill/>
                  <a:ln w="1111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65" name="Freeform 13"/>
                  <p:cNvSpPr>
                    <a:spLocks/>
                  </p:cNvSpPr>
                  <p:nvPr/>
                </p:nvSpPr>
                <p:spPr bwMode="auto">
                  <a:xfrm>
                    <a:off x="1276" y="2469"/>
                    <a:ext cx="126" cy="103"/>
                  </a:xfrm>
                  <a:custGeom>
                    <a:avLst/>
                    <a:gdLst>
                      <a:gd name="T0" fmla="*/ 0 w 126"/>
                      <a:gd name="T1" fmla="*/ 50 h 103"/>
                      <a:gd name="T2" fmla="*/ 86 w 126"/>
                      <a:gd name="T3" fmla="*/ 0 h 103"/>
                      <a:gd name="T4" fmla="*/ 88 w 126"/>
                      <a:gd name="T5" fmla="*/ 0 h 103"/>
                      <a:gd name="T6" fmla="*/ 93 w 126"/>
                      <a:gd name="T7" fmla="*/ 0 h 103"/>
                      <a:gd name="T8" fmla="*/ 100 w 126"/>
                      <a:gd name="T9" fmla="*/ 0 h 103"/>
                      <a:gd name="T10" fmla="*/ 108 w 126"/>
                      <a:gd name="T11" fmla="*/ 3 h 103"/>
                      <a:gd name="T12" fmla="*/ 115 w 126"/>
                      <a:gd name="T13" fmla="*/ 9 h 103"/>
                      <a:gd name="T14" fmla="*/ 123 w 126"/>
                      <a:gd name="T15" fmla="*/ 18 h 103"/>
                      <a:gd name="T16" fmla="*/ 126 w 126"/>
                      <a:gd name="T17" fmla="*/ 33 h 103"/>
                      <a:gd name="T18" fmla="*/ 126 w 126"/>
                      <a:gd name="T19" fmla="*/ 53 h 103"/>
                      <a:gd name="T20" fmla="*/ 41 w 126"/>
                      <a:gd name="T21" fmla="*/ 103 h 103"/>
                      <a:gd name="T22" fmla="*/ 0 w 126"/>
                      <a:gd name="T23" fmla="*/ 50 h 10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6"/>
                      <a:gd name="T37" fmla="*/ 0 h 103"/>
                      <a:gd name="T38" fmla="*/ 126 w 126"/>
                      <a:gd name="T39" fmla="*/ 103 h 10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6" h="103">
                        <a:moveTo>
                          <a:pt x="0" y="50"/>
                        </a:moveTo>
                        <a:lnTo>
                          <a:pt x="86" y="0"/>
                        </a:lnTo>
                        <a:lnTo>
                          <a:pt x="88" y="0"/>
                        </a:lnTo>
                        <a:lnTo>
                          <a:pt x="93" y="0"/>
                        </a:lnTo>
                        <a:lnTo>
                          <a:pt x="100" y="0"/>
                        </a:lnTo>
                        <a:lnTo>
                          <a:pt x="108" y="3"/>
                        </a:lnTo>
                        <a:lnTo>
                          <a:pt x="115" y="9"/>
                        </a:lnTo>
                        <a:lnTo>
                          <a:pt x="123" y="18"/>
                        </a:lnTo>
                        <a:lnTo>
                          <a:pt x="126" y="33"/>
                        </a:lnTo>
                        <a:lnTo>
                          <a:pt x="126" y="53"/>
                        </a:lnTo>
                        <a:lnTo>
                          <a:pt x="41" y="103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66" name="Freeform 14"/>
                  <p:cNvSpPr>
                    <a:spLocks/>
                  </p:cNvSpPr>
                  <p:nvPr/>
                </p:nvSpPr>
                <p:spPr bwMode="auto">
                  <a:xfrm>
                    <a:off x="1276" y="2469"/>
                    <a:ext cx="126" cy="103"/>
                  </a:xfrm>
                  <a:custGeom>
                    <a:avLst/>
                    <a:gdLst>
                      <a:gd name="T0" fmla="*/ 0 w 126"/>
                      <a:gd name="T1" fmla="*/ 50 h 103"/>
                      <a:gd name="T2" fmla="*/ 86 w 126"/>
                      <a:gd name="T3" fmla="*/ 0 h 103"/>
                      <a:gd name="T4" fmla="*/ 88 w 126"/>
                      <a:gd name="T5" fmla="*/ 0 h 103"/>
                      <a:gd name="T6" fmla="*/ 93 w 126"/>
                      <a:gd name="T7" fmla="*/ 0 h 103"/>
                      <a:gd name="T8" fmla="*/ 100 w 126"/>
                      <a:gd name="T9" fmla="*/ 0 h 103"/>
                      <a:gd name="T10" fmla="*/ 108 w 126"/>
                      <a:gd name="T11" fmla="*/ 3 h 103"/>
                      <a:gd name="T12" fmla="*/ 115 w 126"/>
                      <a:gd name="T13" fmla="*/ 9 h 103"/>
                      <a:gd name="T14" fmla="*/ 123 w 126"/>
                      <a:gd name="T15" fmla="*/ 18 h 103"/>
                      <a:gd name="T16" fmla="*/ 126 w 126"/>
                      <a:gd name="T17" fmla="*/ 33 h 103"/>
                      <a:gd name="T18" fmla="*/ 126 w 126"/>
                      <a:gd name="T19" fmla="*/ 53 h 103"/>
                      <a:gd name="T20" fmla="*/ 41 w 126"/>
                      <a:gd name="T21" fmla="*/ 103 h 103"/>
                      <a:gd name="T22" fmla="*/ 0 w 126"/>
                      <a:gd name="T23" fmla="*/ 50 h 10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6"/>
                      <a:gd name="T37" fmla="*/ 0 h 103"/>
                      <a:gd name="T38" fmla="*/ 126 w 126"/>
                      <a:gd name="T39" fmla="*/ 103 h 10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6" h="103">
                        <a:moveTo>
                          <a:pt x="0" y="50"/>
                        </a:moveTo>
                        <a:lnTo>
                          <a:pt x="86" y="0"/>
                        </a:lnTo>
                        <a:lnTo>
                          <a:pt x="88" y="0"/>
                        </a:lnTo>
                        <a:lnTo>
                          <a:pt x="93" y="0"/>
                        </a:lnTo>
                        <a:lnTo>
                          <a:pt x="100" y="0"/>
                        </a:lnTo>
                        <a:lnTo>
                          <a:pt x="108" y="3"/>
                        </a:lnTo>
                        <a:lnTo>
                          <a:pt x="115" y="9"/>
                        </a:lnTo>
                        <a:lnTo>
                          <a:pt x="123" y="18"/>
                        </a:lnTo>
                        <a:lnTo>
                          <a:pt x="126" y="33"/>
                        </a:lnTo>
                        <a:lnTo>
                          <a:pt x="126" y="53"/>
                        </a:lnTo>
                        <a:lnTo>
                          <a:pt x="41" y="103"/>
                        </a:lnTo>
                        <a:lnTo>
                          <a:pt x="0" y="50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67" name="Freeform 15"/>
                  <p:cNvSpPr>
                    <a:spLocks/>
                  </p:cNvSpPr>
                  <p:nvPr/>
                </p:nvSpPr>
                <p:spPr bwMode="auto">
                  <a:xfrm>
                    <a:off x="1282" y="2471"/>
                    <a:ext cx="120" cy="94"/>
                  </a:xfrm>
                  <a:custGeom>
                    <a:avLst/>
                    <a:gdLst>
                      <a:gd name="T0" fmla="*/ 35 w 120"/>
                      <a:gd name="T1" fmla="*/ 94 h 94"/>
                      <a:gd name="T2" fmla="*/ 0 w 120"/>
                      <a:gd name="T3" fmla="*/ 48 h 94"/>
                      <a:gd name="T4" fmla="*/ 83 w 120"/>
                      <a:gd name="T5" fmla="*/ 0 h 94"/>
                      <a:gd name="T6" fmla="*/ 85 w 120"/>
                      <a:gd name="T7" fmla="*/ 0 h 94"/>
                      <a:gd name="T8" fmla="*/ 91 w 120"/>
                      <a:gd name="T9" fmla="*/ 0 h 94"/>
                      <a:gd name="T10" fmla="*/ 98 w 120"/>
                      <a:gd name="T11" fmla="*/ 1 h 94"/>
                      <a:gd name="T12" fmla="*/ 107 w 120"/>
                      <a:gd name="T13" fmla="*/ 5 h 94"/>
                      <a:gd name="T14" fmla="*/ 115 w 120"/>
                      <a:gd name="T15" fmla="*/ 14 h 94"/>
                      <a:gd name="T16" fmla="*/ 119 w 120"/>
                      <a:gd name="T17" fmla="*/ 27 h 94"/>
                      <a:gd name="T18" fmla="*/ 120 w 120"/>
                      <a:gd name="T19" fmla="*/ 46 h 94"/>
                      <a:gd name="T20" fmla="*/ 35 w 120"/>
                      <a:gd name="T21" fmla="*/ 94 h 9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20"/>
                      <a:gd name="T34" fmla="*/ 0 h 94"/>
                      <a:gd name="T35" fmla="*/ 120 w 120"/>
                      <a:gd name="T36" fmla="*/ 94 h 9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20" h="94">
                        <a:moveTo>
                          <a:pt x="35" y="94"/>
                        </a:moveTo>
                        <a:lnTo>
                          <a:pt x="0" y="48"/>
                        </a:lnTo>
                        <a:lnTo>
                          <a:pt x="83" y="0"/>
                        </a:lnTo>
                        <a:lnTo>
                          <a:pt x="85" y="0"/>
                        </a:lnTo>
                        <a:lnTo>
                          <a:pt x="91" y="0"/>
                        </a:lnTo>
                        <a:lnTo>
                          <a:pt x="98" y="1"/>
                        </a:lnTo>
                        <a:lnTo>
                          <a:pt x="107" y="5"/>
                        </a:lnTo>
                        <a:lnTo>
                          <a:pt x="115" y="14"/>
                        </a:lnTo>
                        <a:lnTo>
                          <a:pt x="119" y="27"/>
                        </a:lnTo>
                        <a:lnTo>
                          <a:pt x="120" y="46"/>
                        </a:lnTo>
                        <a:lnTo>
                          <a:pt x="35" y="94"/>
                        </a:lnTo>
                        <a:close/>
                      </a:path>
                    </a:pathLst>
                  </a:custGeom>
                  <a:solidFill>
                    <a:srgbClr val="2B2BFF"/>
                  </a:solidFill>
                  <a:ln w="0">
                    <a:solidFill>
                      <a:srgbClr val="2B2B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68" name="Freeform 16"/>
                  <p:cNvSpPr>
                    <a:spLocks/>
                  </p:cNvSpPr>
                  <p:nvPr/>
                </p:nvSpPr>
                <p:spPr bwMode="auto">
                  <a:xfrm>
                    <a:off x="1287" y="2471"/>
                    <a:ext cx="114" cy="89"/>
                  </a:xfrm>
                  <a:custGeom>
                    <a:avLst/>
                    <a:gdLst>
                      <a:gd name="T0" fmla="*/ 30 w 114"/>
                      <a:gd name="T1" fmla="*/ 89 h 89"/>
                      <a:gd name="T2" fmla="*/ 0 w 114"/>
                      <a:gd name="T3" fmla="*/ 48 h 89"/>
                      <a:gd name="T4" fmla="*/ 82 w 114"/>
                      <a:gd name="T5" fmla="*/ 0 h 89"/>
                      <a:gd name="T6" fmla="*/ 84 w 114"/>
                      <a:gd name="T7" fmla="*/ 1 h 89"/>
                      <a:gd name="T8" fmla="*/ 91 w 114"/>
                      <a:gd name="T9" fmla="*/ 1 h 89"/>
                      <a:gd name="T10" fmla="*/ 99 w 114"/>
                      <a:gd name="T11" fmla="*/ 5 h 89"/>
                      <a:gd name="T12" fmla="*/ 108 w 114"/>
                      <a:gd name="T13" fmla="*/ 12 h 89"/>
                      <a:gd name="T14" fmla="*/ 114 w 114"/>
                      <a:gd name="T15" fmla="*/ 24 h 89"/>
                      <a:gd name="T16" fmla="*/ 114 w 114"/>
                      <a:gd name="T17" fmla="*/ 40 h 89"/>
                      <a:gd name="T18" fmla="*/ 30 w 114"/>
                      <a:gd name="T19" fmla="*/ 89 h 8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4"/>
                      <a:gd name="T31" fmla="*/ 0 h 89"/>
                      <a:gd name="T32" fmla="*/ 114 w 114"/>
                      <a:gd name="T33" fmla="*/ 89 h 8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4" h="89">
                        <a:moveTo>
                          <a:pt x="30" y="89"/>
                        </a:moveTo>
                        <a:lnTo>
                          <a:pt x="0" y="48"/>
                        </a:lnTo>
                        <a:lnTo>
                          <a:pt x="82" y="0"/>
                        </a:lnTo>
                        <a:lnTo>
                          <a:pt x="84" y="1"/>
                        </a:lnTo>
                        <a:lnTo>
                          <a:pt x="91" y="1"/>
                        </a:lnTo>
                        <a:lnTo>
                          <a:pt x="99" y="5"/>
                        </a:lnTo>
                        <a:lnTo>
                          <a:pt x="108" y="12"/>
                        </a:lnTo>
                        <a:lnTo>
                          <a:pt x="114" y="24"/>
                        </a:lnTo>
                        <a:lnTo>
                          <a:pt x="114" y="40"/>
                        </a:lnTo>
                        <a:lnTo>
                          <a:pt x="30" y="89"/>
                        </a:lnTo>
                        <a:close/>
                      </a:path>
                    </a:pathLst>
                  </a:custGeom>
                  <a:solidFill>
                    <a:srgbClr val="5555FF"/>
                  </a:solidFill>
                  <a:ln w="0">
                    <a:solidFill>
                      <a:srgbClr val="5555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69" name="Freeform 17"/>
                  <p:cNvSpPr>
                    <a:spLocks/>
                  </p:cNvSpPr>
                  <p:nvPr/>
                </p:nvSpPr>
                <p:spPr bwMode="auto">
                  <a:xfrm>
                    <a:off x="1293" y="2472"/>
                    <a:ext cx="108" cy="82"/>
                  </a:xfrm>
                  <a:custGeom>
                    <a:avLst/>
                    <a:gdLst>
                      <a:gd name="T0" fmla="*/ 24 w 108"/>
                      <a:gd name="T1" fmla="*/ 82 h 82"/>
                      <a:gd name="T2" fmla="*/ 0 w 108"/>
                      <a:gd name="T3" fmla="*/ 49 h 82"/>
                      <a:gd name="T4" fmla="*/ 80 w 108"/>
                      <a:gd name="T5" fmla="*/ 0 h 82"/>
                      <a:gd name="T6" fmla="*/ 82 w 108"/>
                      <a:gd name="T7" fmla="*/ 0 h 82"/>
                      <a:gd name="T8" fmla="*/ 87 w 108"/>
                      <a:gd name="T9" fmla="*/ 2 h 82"/>
                      <a:gd name="T10" fmla="*/ 95 w 108"/>
                      <a:gd name="T11" fmla="*/ 6 h 82"/>
                      <a:gd name="T12" fmla="*/ 102 w 108"/>
                      <a:gd name="T13" fmla="*/ 11 h 82"/>
                      <a:gd name="T14" fmla="*/ 106 w 108"/>
                      <a:gd name="T15" fmla="*/ 21 h 82"/>
                      <a:gd name="T16" fmla="*/ 108 w 108"/>
                      <a:gd name="T17" fmla="*/ 36 h 82"/>
                      <a:gd name="T18" fmla="*/ 24 w 108"/>
                      <a:gd name="T19" fmla="*/ 82 h 8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08"/>
                      <a:gd name="T31" fmla="*/ 0 h 82"/>
                      <a:gd name="T32" fmla="*/ 108 w 108"/>
                      <a:gd name="T33" fmla="*/ 82 h 8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08" h="82">
                        <a:moveTo>
                          <a:pt x="24" y="82"/>
                        </a:moveTo>
                        <a:lnTo>
                          <a:pt x="0" y="49"/>
                        </a:lnTo>
                        <a:lnTo>
                          <a:pt x="80" y="0"/>
                        </a:lnTo>
                        <a:lnTo>
                          <a:pt x="82" y="0"/>
                        </a:lnTo>
                        <a:lnTo>
                          <a:pt x="87" y="2"/>
                        </a:lnTo>
                        <a:lnTo>
                          <a:pt x="95" y="6"/>
                        </a:lnTo>
                        <a:lnTo>
                          <a:pt x="102" y="11"/>
                        </a:lnTo>
                        <a:lnTo>
                          <a:pt x="106" y="21"/>
                        </a:lnTo>
                        <a:lnTo>
                          <a:pt x="108" y="36"/>
                        </a:lnTo>
                        <a:lnTo>
                          <a:pt x="24" y="82"/>
                        </a:lnTo>
                        <a:close/>
                      </a:path>
                    </a:pathLst>
                  </a:custGeom>
                  <a:solidFill>
                    <a:srgbClr val="8080FF"/>
                  </a:solidFill>
                  <a:ln w="0">
                    <a:solidFill>
                      <a:srgbClr val="808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70" name="Freeform 18"/>
                  <p:cNvSpPr>
                    <a:spLocks/>
                  </p:cNvSpPr>
                  <p:nvPr/>
                </p:nvSpPr>
                <p:spPr bwMode="auto">
                  <a:xfrm>
                    <a:off x="1299" y="2474"/>
                    <a:ext cx="100" cy="74"/>
                  </a:xfrm>
                  <a:custGeom>
                    <a:avLst/>
                    <a:gdLst>
                      <a:gd name="T0" fmla="*/ 18 w 100"/>
                      <a:gd name="T1" fmla="*/ 74 h 74"/>
                      <a:gd name="T2" fmla="*/ 0 w 100"/>
                      <a:gd name="T3" fmla="*/ 47 h 74"/>
                      <a:gd name="T4" fmla="*/ 77 w 100"/>
                      <a:gd name="T5" fmla="*/ 0 h 74"/>
                      <a:gd name="T6" fmla="*/ 79 w 100"/>
                      <a:gd name="T7" fmla="*/ 0 h 74"/>
                      <a:gd name="T8" fmla="*/ 81 w 100"/>
                      <a:gd name="T9" fmla="*/ 0 h 74"/>
                      <a:gd name="T10" fmla="*/ 85 w 100"/>
                      <a:gd name="T11" fmla="*/ 2 h 74"/>
                      <a:gd name="T12" fmla="*/ 89 w 100"/>
                      <a:gd name="T13" fmla="*/ 4 h 74"/>
                      <a:gd name="T14" fmla="*/ 92 w 100"/>
                      <a:gd name="T15" fmla="*/ 8 h 74"/>
                      <a:gd name="T16" fmla="*/ 96 w 100"/>
                      <a:gd name="T17" fmla="*/ 11 h 74"/>
                      <a:gd name="T18" fmla="*/ 98 w 100"/>
                      <a:gd name="T19" fmla="*/ 15 h 74"/>
                      <a:gd name="T20" fmla="*/ 100 w 100"/>
                      <a:gd name="T21" fmla="*/ 21 h 74"/>
                      <a:gd name="T22" fmla="*/ 100 w 100"/>
                      <a:gd name="T23" fmla="*/ 28 h 74"/>
                      <a:gd name="T24" fmla="*/ 18 w 100"/>
                      <a:gd name="T25" fmla="*/ 74 h 7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00"/>
                      <a:gd name="T40" fmla="*/ 0 h 74"/>
                      <a:gd name="T41" fmla="*/ 100 w 100"/>
                      <a:gd name="T42" fmla="*/ 74 h 7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00" h="74">
                        <a:moveTo>
                          <a:pt x="18" y="74"/>
                        </a:moveTo>
                        <a:lnTo>
                          <a:pt x="0" y="47"/>
                        </a:lnTo>
                        <a:lnTo>
                          <a:pt x="77" y="0"/>
                        </a:lnTo>
                        <a:lnTo>
                          <a:pt x="79" y="0"/>
                        </a:lnTo>
                        <a:lnTo>
                          <a:pt x="81" y="0"/>
                        </a:lnTo>
                        <a:lnTo>
                          <a:pt x="85" y="2"/>
                        </a:lnTo>
                        <a:lnTo>
                          <a:pt x="89" y="4"/>
                        </a:lnTo>
                        <a:lnTo>
                          <a:pt x="92" y="8"/>
                        </a:lnTo>
                        <a:lnTo>
                          <a:pt x="96" y="11"/>
                        </a:lnTo>
                        <a:lnTo>
                          <a:pt x="98" y="15"/>
                        </a:lnTo>
                        <a:lnTo>
                          <a:pt x="100" y="21"/>
                        </a:lnTo>
                        <a:lnTo>
                          <a:pt x="100" y="28"/>
                        </a:lnTo>
                        <a:lnTo>
                          <a:pt x="18" y="74"/>
                        </a:lnTo>
                        <a:close/>
                      </a:path>
                    </a:pathLst>
                  </a:custGeom>
                  <a:solidFill>
                    <a:srgbClr val="AAAAFF"/>
                  </a:solidFill>
                  <a:ln w="0">
                    <a:solidFill>
                      <a:srgbClr val="AAAA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71" name="Freeform 19"/>
                  <p:cNvSpPr>
                    <a:spLocks/>
                  </p:cNvSpPr>
                  <p:nvPr/>
                </p:nvSpPr>
                <p:spPr bwMode="auto">
                  <a:xfrm>
                    <a:off x="1304" y="2474"/>
                    <a:ext cx="95" cy="67"/>
                  </a:xfrm>
                  <a:custGeom>
                    <a:avLst/>
                    <a:gdLst>
                      <a:gd name="T0" fmla="*/ 13 w 95"/>
                      <a:gd name="T1" fmla="*/ 67 h 67"/>
                      <a:gd name="T2" fmla="*/ 0 w 95"/>
                      <a:gd name="T3" fmla="*/ 47 h 67"/>
                      <a:gd name="T4" fmla="*/ 76 w 95"/>
                      <a:gd name="T5" fmla="*/ 0 h 67"/>
                      <a:gd name="T6" fmla="*/ 78 w 95"/>
                      <a:gd name="T7" fmla="*/ 2 h 67"/>
                      <a:gd name="T8" fmla="*/ 80 w 95"/>
                      <a:gd name="T9" fmla="*/ 4 h 67"/>
                      <a:gd name="T10" fmla="*/ 84 w 95"/>
                      <a:gd name="T11" fmla="*/ 6 h 67"/>
                      <a:gd name="T12" fmla="*/ 87 w 95"/>
                      <a:gd name="T13" fmla="*/ 9 h 67"/>
                      <a:gd name="T14" fmla="*/ 91 w 95"/>
                      <a:gd name="T15" fmla="*/ 13 h 67"/>
                      <a:gd name="T16" fmla="*/ 95 w 95"/>
                      <a:gd name="T17" fmla="*/ 19 h 67"/>
                      <a:gd name="T18" fmla="*/ 95 w 95"/>
                      <a:gd name="T19" fmla="*/ 22 h 67"/>
                      <a:gd name="T20" fmla="*/ 13 w 95"/>
                      <a:gd name="T21" fmla="*/ 67 h 6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95"/>
                      <a:gd name="T34" fmla="*/ 0 h 67"/>
                      <a:gd name="T35" fmla="*/ 95 w 95"/>
                      <a:gd name="T36" fmla="*/ 67 h 6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95" h="67">
                        <a:moveTo>
                          <a:pt x="13" y="67"/>
                        </a:moveTo>
                        <a:lnTo>
                          <a:pt x="0" y="47"/>
                        </a:lnTo>
                        <a:lnTo>
                          <a:pt x="76" y="0"/>
                        </a:lnTo>
                        <a:lnTo>
                          <a:pt x="78" y="2"/>
                        </a:lnTo>
                        <a:lnTo>
                          <a:pt x="80" y="4"/>
                        </a:lnTo>
                        <a:lnTo>
                          <a:pt x="84" y="6"/>
                        </a:lnTo>
                        <a:lnTo>
                          <a:pt x="87" y="9"/>
                        </a:lnTo>
                        <a:lnTo>
                          <a:pt x="91" y="13"/>
                        </a:lnTo>
                        <a:lnTo>
                          <a:pt x="95" y="19"/>
                        </a:lnTo>
                        <a:lnTo>
                          <a:pt x="95" y="22"/>
                        </a:lnTo>
                        <a:lnTo>
                          <a:pt x="13" y="67"/>
                        </a:lnTo>
                        <a:close/>
                      </a:path>
                    </a:pathLst>
                  </a:custGeom>
                  <a:solidFill>
                    <a:srgbClr val="D5D5FF"/>
                  </a:solidFill>
                  <a:ln w="0">
                    <a:solidFill>
                      <a:srgbClr val="D5D5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72" name="Freeform 20"/>
                  <p:cNvSpPr>
                    <a:spLocks/>
                  </p:cNvSpPr>
                  <p:nvPr/>
                </p:nvSpPr>
                <p:spPr bwMode="auto">
                  <a:xfrm>
                    <a:off x="1310" y="2476"/>
                    <a:ext cx="89" cy="59"/>
                  </a:xfrm>
                  <a:custGeom>
                    <a:avLst/>
                    <a:gdLst>
                      <a:gd name="T0" fmla="*/ 89 w 89"/>
                      <a:gd name="T1" fmla="*/ 15 h 59"/>
                      <a:gd name="T2" fmla="*/ 7 w 89"/>
                      <a:gd name="T3" fmla="*/ 59 h 59"/>
                      <a:gd name="T4" fmla="*/ 0 w 89"/>
                      <a:gd name="T5" fmla="*/ 45 h 59"/>
                      <a:gd name="T6" fmla="*/ 74 w 89"/>
                      <a:gd name="T7" fmla="*/ 0 h 59"/>
                      <a:gd name="T8" fmla="*/ 89 w 89"/>
                      <a:gd name="T9" fmla="*/ 15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"/>
                      <a:gd name="T16" fmla="*/ 0 h 59"/>
                      <a:gd name="T17" fmla="*/ 89 w 89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" h="59">
                        <a:moveTo>
                          <a:pt x="89" y="15"/>
                        </a:moveTo>
                        <a:lnTo>
                          <a:pt x="7" y="59"/>
                        </a:lnTo>
                        <a:lnTo>
                          <a:pt x="0" y="45"/>
                        </a:lnTo>
                        <a:lnTo>
                          <a:pt x="74" y="0"/>
                        </a:lnTo>
                        <a:lnTo>
                          <a:pt x="89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73" name="Freeform 21"/>
                  <p:cNvSpPr>
                    <a:spLocks/>
                  </p:cNvSpPr>
                  <p:nvPr/>
                </p:nvSpPr>
                <p:spPr bwMode="auto">
                  <a:xfrm>
                    <a:off x="1262" y="2517"/>
                    <a:ext cx="63" cy="68"/>
                  </a:xfrm>
                  <a:custGeom>
                    <a:avLst/>
                    <a:gdLst>
                      <a:gd name="T0" fmla="*/ 46 w 63"/>
                      <a:gd name="T1" fmla="*/ 67 h 68"/>
                      <a:gd name="T2" fmla="*/ 57 w 63"/>
                      <a:gd name="T3" fmla="*/ 55 h 68"/>
                      <a:gd name="T4" fmla="*/ 63 w 63"/>
                      <a:gd name="T5" fmla="*/ 39 h 68"/>
                      <a:gd name="T6" fmla="*/ 59 w 63"/>
                      <a:gd name="T7" fmla="*/ 22 h 68"/>
                      <a:gd name="T8" fmla="*/ 48 w 63"/>
                      <a:gd name="T9" fmla="*/ 7 h 68"/>
                      <a:gd name="T10" fmla="*/ 33 w 63"/>
                      <a:gd name="T11" fmla="*/ 0 h 68"/>
                      <a:gd name="T12" fmla="*/ 16 w 63"/>
                      <a:gd name="T13" fmla="*/ 4 h 68"/>
                      <a:gd name="T14" fmla="*/ 3 w 63"/>
                      <a:gd name="T15" fmla="*/ 15 h 68"/>
                      <a:gd name="T16" fmla="*/ 0 w 63"/>
                      <a:gd name="T17" fmla="*/ 30 h 68"/>
                      <a:gd name="T18" fmla="*/ 1 w 63"/>
                      <a:gd name="T19" fmla="*/ 48 h 68"/>
                      <a:gd name="T20" fmla="*/ 13 w 63"/>
                      <a:gd name="T21" fmla="*/ 61 h 68"/>
                      <a:gd name="T22" fmla="*/ 29 w 63"/>
                      <a:gd name="T23" fmla="*/ 68 h 68"/>
                      <a:gd name="T24" fmla="*/ 46 w 63"/>
                      <a:gd name="T25" fmla="*/ 67 h 6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3"/>
                      <a:gd name="T40" fmla="*/ 0 h 68"/>
                      <a:gd name="T41" fmla="*/ 63 w 63"/>
                      <a:gd name="T42" fmla="*/ 68 h 6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3" h="68">
                        <a:moveTo>
                          <a:pt x="46" y="67"/>
                        </a:moveTo>
                        <a:lnTo>
                          <a:pt x="57" y="55"/>
                        </a:lnTo>
                        <a:lnTo>
                          <a:pt x="63" y="39"/>
                        </a:lnTo>
                        <a:lnTo>
                          <a:pt x="59" y="22"/>
                        </a:lnTo>
                        <a:lnTo>
                          <a:pt x="48" y="7"/>
                        </a:lnTo>
                        <a:lnTo>
                          <a:pt x="33" y="0"/>
                        </a:lnTo>
                        <a:lnTo>
                          <a:pt x="16" y="4"/>
                        </a:lnTo>
                        <a:lnTo>
                          <a:pt x="3" y="15"/>
                        </a:lnTo>
                        <a:lnTo>
                          <a:pt x="0" y="30"/>
                        </a:lnTo>
                        <a:lnTo>
                          <a:pt x="1" y="48"/>
                        </a:lnTo>
                        <a:lnTo>
                          <a:pt x="13" y="61"/>
                        </a:lnTo>
                        <a:lnTo>
                          <a:pt x="29" y="68"/>
                        </a:lnTo>
                        <a:lnTo>
                          <a:pt x="46" y="67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74" name="Freeform 22"/>
                  <p:cNvSpPr>
                    <a:spLocks/>
                  </p:cNvSpPr>
                  <p:nvPr/>
                </p:nvSpPr>
                <p:spPr bwMode="auto">
                  <a:xfrm>
                    <a:off x="1262" y="2517"/>
                    <a:ext cx="63" cy="68"/>
                  </a:xfrm>
                  <a:custGeom>
                    <a:avLst/>
                    <a:gdLst>
                      <a:gd name="T0" fmla="*/ 46 w 63"/>
                      <a:gd name="T1" fmla="*/ 67 h 68"/>
                      <a:gd name="T2" fmla="*/ 57 w 63"/>
                      <a:gd name="T3" fmla="*/ 55 h 68"/>
                      <a:gd name="T4" fmla="*/ 63 w 63"/>
                      <a:gd name="T5" fmla="*/ 39 h 68"/>
                      <a:gd name="T6" fmla="*/ 59 w 63"/>
                      <a:gd name="T7" fmla="*/ 22 h 68"/>
                      <a:gd name="T8" fmla="*/ 48 w 63"/>
                      <a:gd name="T9" fmla="*/ 7 h 68"/>
                      <a:gd name="T10" fmla="*/ 33 w 63"/>
                      <a:gd name="T11" fmla="*/ 0 h 68"/>
                      <a:gd name="T12" fmla="*/ 16 w 63"/>
                      <a:gd name="T13" fmla="*/ 4 h 68"/>
                      <a:gd name="T14" fmla="*/ 3 w 63"/>
                      <a:gd name="T15" fmla="*/ 15 h 68"/>
                      <a:gd name="T16" fmla="*/ 0 w 63"/>
                      <a:gd name="T17" fmla="*/ 30 h 68"/>
                      <a:gd name="T18" fmla="*/ 1 w 63"/>
                      <a:gd name="T19" fmla="*/ 48 h 68"/>
                      <a:gd name="T20" fmla="*/ 13 w 63"/>
                      <a:gd name="T21" fmla="*/ 61 h 68"/>
                      <a:gd name="T22" fmla="*/ 29 w 63"/>
                      <a:gd name="T23" fmla="*/ 68 h 68"/>
                      <a:gd name="T24" fmla="*/ 46 w 63"/>
                      <a:gd name="T25" fmla="*/ 67 h 6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3"/>
                      <a:gd name="T40" fmla="*/ 0 h 68"/>
                      <a:gd name="T41" fmla="*/ 63 w 63"/>
                      <a:gd name="T42" fmla="*/ 68 h 6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3" h="68">
                        <a:moveTo>
                          <a:pt x="46" y="67"/>
                        </a:moveTo>
                        <a:lnTo>
                          <a:pt x="57" y="55"/>
                        </a:lnTo>
                        <a:lnTo>
                          <a:pt x="63" y="39"/>
                        </a:lnTo>
                        <a:lnTo>
                          <a:pt x="59" y="22"/>
                        </a:lnTo>
                        <a:lnTo>
                          <a:pt x="48" y="7"/>
                        </a:lnTo>
                        <a:lnTo>
                          <a:pt x="33" y="0"/>
                        </a:lnTo>
                        <a:lnTo>
                          <a:pt x="16" y="4"/>
                        </a:lnTo>
                        <a:lnTo>
                          <a:pt x="3" y="15"/>
                        </a:lnTo>
                        <a:lnTo>
                          <a:pt x="0" y="30"/>
                        </a:lnTo>
                        <a:lnTo>
                          <a:pt x="1" y="48"/>
                        </a:lnTo>
                        <a:lnTo>
                          <a:pt x="13" y="61"/>
                        </a:lnTo>
                        <a:lnTo>
                          <a:pt x="29" y="68"/>
                        </a:lnTo>
                        <a:lnTo>
                          <a:pt x="46" y="67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75" name="Freeform 24"/>
                  <p:cNvSpPr>
                    <a:spLocks/>
                  </p:cNvSpPr>
                  <p:nvPr/>
                </p:nvSpPr>
                <p:spPr bwMode="auto">
                  <a:xfrm>
                    <a:off x="1584" y="1961"/>
                    <a:ext cx="686" cy="430"/>
                  </a:xfrm>
                  <a:custGeom>
                    <a:avLst/>
                    <a:gdLst>
                      <a:gd name="T0" fmla="*/ 0 w 686"/>
                      <a:gd name="T1" fmla="*/ 376 h 430"/>
                      <a:gd name="T2" fmla="*/ 645 w 686"/>
                      <a:gd name="T3" fmla="*/ 0 h 430"/>
                      <a:gd name="T4" fmla="*/ 647 w 686"/>
                      <a:gd name="T5" fmla="*/ 0 h 430"/>
                      <a:gd name="T6" fmla="*/ 653 w 686"/>
                      <a:gd name="T7" fmla="*/ 0 h 430"/>
                      <a:gd name="T8" fmla="*/ 660 w 686"/>
                      <a:gd name="T9" fmla="*/ 0 h 430"/>
                      <a:gd name="T10" fmla="*/ 670 w 686"/>
                      <a:gd name="T11" fmla="*/ 3 h 430"/>
                      <a:gd name="T12" fmla="*/ 677 w 686"/>
                      <a:gd name="T13" fmla="*/ 9 h 430"/>
                      <a:gd name="T14" fmla="*/ 683 w 686"/>
                      <a:gd name="T15" fmla="*/ 18 h 430"/>
                      <a:gd name="T16" fmla="*/ 686 w 686"/>
                      <a:gd name="T17" fmla="*/ 33 h 430"/>
                      <a:gd name="T18" fmla="*/ 686 w 686"/>
                      <a:gd name="T19" fmla="*/ 53 h 430"/>
                      <a:gd name="T20" fmla="*/ 41 w 686"/>
                      <a:gd name="T21" fmla="*/ 430 h 430"/>
                      <a:gd name="T22" fmla="*/ 0 w 686"/>
                      <a:gd name="T23" fmla="*/ 376 h 43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686"/>
                      <a:gd name="T37" fmla="*/ 0 h 430"/>
                      <a:gd name="T38" fmla="*/ 686 w 686"/>
                      <a:gd name="T39" fmla="*/ 430 h 43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686" h="430">
                        <a:moveTo>
                          <a:pt x="0" y="376"/>
                        </a:moveTo>
                        <a:lnTo>
                          <a:pt x="645" y="0"/>
                        </a:lnTo>
                        <a:lnTo>
                          <a:pt x="647" y="0"/>
                        </a:lnTo>
                        <a:lnTo>
                          <a:pt x="653" y="0"/>
                        </a:lnTo>
                        <a:lnTo>
                          <a:pt x="660" y="0"/>
                        </a:lnTo>
                        <a:lnTo>
                          <a:pt x="670" y="3"/>
                        </a:lnTo>
                        <a:lnTo>
                          <a:pt x="677" y="9"/>
                        </a:lnTo>
                        <a:lnTo>
                          <a:pt x="683" y="18"/>
                        </a:lnTo>
                        <a:lnTo>
                          <a:pt x="686" y="33"/>
                        </a:lnTo>
                        <a:lnTo>
                          <a:pt x="686" y="53"/>
                        </a:lnTo>
                        <a:lnTo>
                          <a:pt x="41" y="430"/>
                        </a:lnTo>
                        <a:lnTo>
                          <a:pt x="0" y="376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76" name="Freeform 25"/>
                  <p:cNvSpPr>
                    <a:spLocks/>
                  </p:cNvSpPr>
                  <p:nvPr/>
                </p:nvSpPr>
                <p:spPr bwMode="auto">
                  <a:xfrm>
                    <a:off x="1584" y="1961"/>
                    <a:ext cx="686" cy="430"/>
                  </a:xfrm>
                  <a:custGeom>
                    <a:avLst/>
                    <a:gdLst>
                      <a:gd name="T0" fmla="*/ 0 w 686"/>
                      <a:gd name="T1" fmla="*/ 376 h 430"/>
                      <a:gd name="T2" fmla="*/ 645 w 686"/>
                      <a:gd name="T3" fmla="*/ 0 h 430"/>
                      <a:gd name="T4" fmla="*/ 647 w 686"/>
                      <a:gd name="T5" fmla="*/ 0 h 430"/>
                      <a:gd name="T6" fmla="*/ 653 w 686"/>
                      <a:gd name="T7" fmla="*/ 0 h 430"/>
                      <a:gd name="T8" fmla="*/ 660 w 686"/>
                      <a:gd name="T9" fmla="*/ 0 h 430"/>
                      <a:gd name="T10" fmla="*/ 670 w 686"/>
                      <a:gd name="T11" fmla="*/ 3 h 430"/>
                      <a:gd name="T12" fmla="*/ 677 w 686"/>
                      <a:gd name="T13" fmla="*/ 9 h 430"/>
                      <a:gd name="T14" fmla="*/ 683 w 686"/>
                      <a:gd name="T15" fmla="*/ 18 h 430"/>
                      <a:gd name="T16" fmla="*/ 686 w 686"/>
                      <a:gd name="T17" fmla="*/ 33 h 430"/>
                      <a:gd name="T18" fmla="*/ 686 w 686"/>
                      <a:gd name="T19" fmla="*/ 53 h 430"/>
                      <a:gd name="T20" fmla="*/ 41 w 686"/>
                      <a:gd name="T21" fmla="*/ 430 h 430"/>
                      <a:gd name="T22" fmla="*/ 0 w 686"/>
                      <a:gd name="T23" fmla="*/ 376 h 43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686"/>
                      <a:gd name="T37" fmla="*/ 0 h 430"/>
                      <a:gd name="T38" fmla="*/ 686 w 686"/>
                      <a:gd name="T39" fmla="*/ 430 h 43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686" h="430">
                        <a:moveTo>
                          <a:pt x="0" y="376"/>
                        </a:moveTo>
                        <a:lnTo>
                          <a:pt x="645" y="0"/>
                        </a:lnTo>
                        <a:lnTo>
                          <a:pt x="647" y="0"/>
                        </a:lnTo>
                        <a:lnTo>
                          <a:pt x="653" y="0"/>
                        </a:lnTo>
                        <a:lnTo>
                          <a:pt x="660" y="0"/>
                        </a:lnTo>
                        <a:lnTo>
                          <a:pt x="670" y="3"/>
                        </a:lnTo>
                        <a:lnTo>
                          <a:pt x="677" y="9"/>
                        </a:lnTo>
                        <a:lnTo>
                          <a:pt x="683" y="18"/>
                        </a:lnTo>
                        <a:lnTo>
                          <a:pt x="686" y="33"/>
                        </a:lnTo>
                        <a:lnTo>
                          <a:pt x="686" y="53"/>
                        </a:lnTo>
                        <a:lnTo>
                          <a:pt x="41" y="430"/>
                        </a:lnTo>
                        <a:lnTo>
                          <a:pt x="0" y="376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77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92" y="2407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78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67" y="2422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79" name="Freeform 28"/>
                  <p:cNvSpPr>
                    <a:spLocks/>
                  </p:cNvSpPr>
                  <p:nvPr/>
                </p:nvSpPr>
                <p:spPr bwMode="auto">
                  <a:xfrm>
                    <a:off x="1551" y="2437"/>
                    <a:ext cx="5" cy="9"/>
                  </a:xfrm>
                  <a:custGeom>
                    <a:avLst/>
                    <a:gdLst>
                      <a:gd name="T0" fmla="*/ 5 w 5"/>
                      <a:gd name="T1" fmla="*/ 0 h 9"/>
                      <a:gd name="T2" fmla="*/ 0 w 5"/>
                      <a:gd name="T3" fmla="*/ 6 h 9"/>
                      <a:gd name="T4" fmla="*/ 4 w 5"/>
                      <a:gd name="T5" fmla="*/ 9 h 9"/>
                      <a:gd name="T6" fmla="*/ 0 60000 65536"/>
                      <a:gd name="T7" fmla="*/ 0 60000 65536"/>
                      <a:gd name="T8" fmla="*/ 0 60000 65536"/>
                      <a:gd name="T9" fmla="*/ 0 w 5"/>
                      <a:gd name="T10" fmla="*/ 0 h 9"/>
                      <a:gd name="T11" fmla="*/ 5 w 5"/>
                      <a:gd name="T12" fmla="*/ 9 h 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" h="9">
                        <a:moveTo>
                          <a:pt x="5" y="0"/>
                        </a:moveTo>
                        <a:lnTo>
                          <a:pt x="0" y="6"/>
                        </a:lnTo>
                        <a:lnTo>
                          <a:pt x="4" y="9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80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566" y="2456"/>
                    <a:ext cx="11" cy="11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81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88" y="2456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82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12" y="2443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83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6" y="2428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84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62" y="2413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85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86" y="2398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86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10" y="2385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87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36" y="2370"/>
                    <a:ext cx="11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88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60" y="2356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89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84" y="2343"/>
                    <a:ext cx="13" cy="5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90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09" y="2328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91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5" y="2313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92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9" y="2298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93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3" y="2285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94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07" y="2270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95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33" y="2255"/>
                    <a:ext cx="11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96" name="Line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57" y="2241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97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81" y="2228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98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07" y="2213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99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31" y="2198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00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055" y="2191"/>
                    <a:ext cx="1" cy="1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01" name="Line 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3" y="2483"/>
                    <a:ext cx="11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02" name="Line 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39" y="2498"/>
                    <a:ext cx="11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03" name="Line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3" y="2511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04" name="Line 1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89" y="2526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05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65" y="2541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06" name="Lin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39" y="2554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07" name="Line 1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15" y="2569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08" name="Line 1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91" y="2584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09" name="Line 1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65" y="2598"/>
                    <a:ext cx="13" cy="6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10" name="Line 1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41" y="2611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11" name="Line 1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17" y="2626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12" name="Line 1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93" y="2641"/>
                    <a:ext cx="11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13" name="Line 1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67" y="2654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14" name="Freeform 110"/>
                  <p:cNvSpPr>
                    <a:spLocks/>
                  </p:cNvSpPr>
                  <p:nvPr/>
                </p:nvSpPr>
                <p:spPr bwMode="auto">
                  <a:xfrm>
                    <a:off x="2242" y="2669"/>
                    <a:ext cx="13" cy="7"/>
                  </a:xfrm>
                  <a:custGeom>
                    <a:avLst/>
                    <a:gdLst>
                      <a:gd name="T0" fmla="*/ 13 w 13"/>
                      <a:gd name="T1" fmla="*/ 0 h 7"/>
                      <a:gd name="T2" fmla="*/ 0 w 13"/>
                      <a:gd name="T3" fmla="*/ 7 h 7"/>
                      <a:gd name="T4" fmla="*/ 0 w 13"/>
                      <a:gd name="T5" fmla="*/ 7 h 7"/>
                      <a:gd name="T6" fmla="*/ 0 60000 65536"/>
                      <a:gd name="T7" fmla="*/ 0 60000 65536"/>
                      <a:gd name="T8" fmla="*/ 0 60000 65536"/>
                      <a:gd name="T9" fmla="*/ 0 w 13"/>
                      <a:gd name="T10" fmla="*/ 0 h 7"/>
                      <a:gd name="T11" fmla="*/ 13 w 13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" h="7">
                        <a:moveTo>
                          <a:pt x="13" y="0"/>
                        </a:moveTo>
                        <a:lnTo>
                          <a:pt x="0" y="7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15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2254" y="2686"/>
                    <a:ext cx="11" cy="9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16" name="Line 1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76" y="2680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17" name="Line 1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00" y="2665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18" name="Freeform 114"/>
                  <p:cNvSpPr>
                    <a:spLocks/>
                  </p:cNvSpPr>
                  <p:nvPr/>
                </p:nvSpPr>
                <p:spPr bwMode="auto">
                  <a:xfrm>
                    <a:off x="1579" y="1962"/>
                    <a:ext cx="691" cy="429"/>
                  </a:xfrm>
                  <a:custGeom>
                    <a:avLst/>
                    <a:gdLst>
                      <a:gd name="T0" fmla="*/ 654 w 691"/>
                      <a:gd name="T1" fmla="*/ 0 h 429"/>
                      <a:gd name="T2" fmla="*/ 658 w 691"/>
                      <a:gd name="T3" fmla="*/ 0 h 429"/>
                      <a:gd name="T4" fmla="*/ 663 w 691"/>
                      <a:gd name="T5" fmla="*/ 0 h 429"/>
                      <a:gd name="T6" fmla="*/ 671 w 691"/>
                      <a:gd name="T7" fmla="*/ 2 h 429"/>
                      <a:gd name="T8" fmla="*/ 678 w 691"/>
                      <a:gd name="T9" fmla="*/ 6 h 429"/>
                      <a:gd name="T10" fmla="*/ 686 w 691"/>
                      <a:gd name="T11" fmla="*/ 13 h 429"/>
                      <a:gd name="T12" fmla="*/ 691 w 691"/>
                      <a:gd name="T13" fmla="*/ 28 h 429"/>
                      <a:gd name="T14" fmla="*/ 691 w 691"/>
                      <a:gd name="T15" fmla="*/ 47 h 429"/>
                      <a:gd name="T16" fmla="*/ 35 w 691"/>
                      <a:gd name="T17" fmla="*/ 429 h 429"/>
                      <a:gd name="T18" fmla="*/ 0 w 691"/>
                      <a:gd name="T19" fmla="*/ 381 h 429"/>
                      <a:gd name="T20" fmla="*/ 654 w 691"/>
                      <a:gd name="T21" fmla="*/ 0 h 42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691"/>
                      <a:gd name="T34" fmla="*/ 0 h 429"/>
                      <a:gd name="T35" fmla="*/ 691 w 691"/>
                      <a:gd name="T36" fmla="*/ 429 h 429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691" h="429">
                        <a:moveTo>
                          <a:pt x="654" y="0"/>
                        </a:moveTo>
                        <a:lnTo>
                          <a:pt x="658" y="0"/>
                        </a:lnTo>
                        <a:lnTo>
                          <a:pt x="663" y="0"/>
                        </a:lnTo>
                        <a:lnTo>
                          <a:pt x="671" y="2"/>
                        </a:lnTo>
                        <a:lnTo>
                          <a:pt x="678" y="6"/>
                        </a:lnTo>
                        <a:lnTo>
                          <a:pt x="686" y="13"/>
                        </a:lnTo>
                        <a:lnTo>
                          <a:pt x="691" y="28"/>
                        </a:lnTo>
                        <a:lnTo>
                          <a:pt x="691" y="47"/>
                        </a:lnTo>
                        <a:lnTo>
                          <a:pt x="35" y="429"/>
                        </a:lnTo>
                        <a:lnTo>
                          <a:pt x="0" y="381"/>
                        </a:lnTo>
                        <a:lnTo>
                          <a:pt x="654" y="0"/>
                        </a:lnTo>
                        <a:close/>
                      </a:path>
                    </a:pathLst>
                  </a:custGeom>
                  <a:solidFill>
                    <a:srgbClr val="FF2B2B"/>
                  </a:solidFill>
                  <a:ln w="0">
                    <a:solidFill>
                      <a:srgbClr val="FF2B2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19" name="Freeform 115"/>
                  <p:cNvSpPr>
                    <a:spLocks/>
                  </p:cNvSpPr>
                  <p:nvPr/>
                </p:nvSpPr>
                <p:spPr bwMode="auto">
                  <a:xfrm>
                    <a:off x="1584" y="1962"/>
                    <a:ext cx="686" cy="421"/>
                  </a:xfrm>
                  <a:custGeom>
                    <a:avLst/>
                    <a:gdLst>
                      <a:gd name="T0" fmla="*/ 653 w 686"/>
                      <a:gd name="T1" fmla="*/ 0 h 421"/>
                      <a:gd name="T2" fmla="*/ 657 w 686"/>
                      <a:gd name="T3" fmla="*/ 0 h 421"/>
                      <a:gd name="T4" fmla="*/ 662 w 686"/>
                      <a:gd name="T5" fmla="*/ 2 h 421"/>
                      <a:gd name="T6" fmla="*/ 671 w 686"/>
                      <a:gd name="T7" fmla="*/ 4 h 421"/>
                      <a:gd name="T8" fmla="*/ 679 w 686"/>
                      <a:gd name="T9" fmla="*/ 12 h 421"/>
                      <a:gd name="T10" fmla="*/ 684 w 686"/>
                      <a:gd name="T11" fmla="*/ 23 h 421"/>
                      <a:gd name="T12" fmla="*/ 686 w 686"/>
                      <a:gd name="T13" fmla="*/ 41 h 421"/>
                      <a:gd name="T14" fmla="*/ 32 w 686"/>
                      <a:gd name="T15" fmla="*/ 421 h 421"/>
                      <a:gd name="T16" fmla="*/ 0 w 686"/>
                      <a:gd name="T17" fmla="*/ 381 h 421"/>
                      <a:gd name="T18" fmla="*/ 653 w 686"/>
                      <a:gd name="T19" fmla="*/ 0 h 4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86"/>
                      <a:gd name="T31" fmla="*/ 0 h 421"/>
                      <a:gd name="T32" fmla="*/ 686 w 686"/>
                      <a:gd name="T33" fmla="*/ 421 h 42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86" h="421">
                        <a:moveTo>
                          <a:pt x="653" y="0"/>
                        </a:moveTo>
                        <a:lnTo>
                          <a:pt x="657" y="0"/>
                        </a:lnTo>
                        <a:lnTo>
                          <a:pt x="662" y="2"/>
                        </a:lnTo>
                        <a:lnTo>
                          <a:pt x="671" y="4"/>
                        </a:lnTo>
                        <a:lnTo>
                          <a:pt x="679" y="12"/>
                        </a:lnTo>
                        <a:lnTo>
                          <a:pt x="684" y="23"/>
                        </a:lnTo>
                        <a:lnTo>
                          <a:pt x="686" y="41"/>
                        </a:lnTo>
                        <a:lnTo>
                          <a:pt x="32" y="421"/>
                        </a:lnTo>
                        <a:lnTo>
                          <a:pt x="0" y="381"/>
                        </a:lnTo>
                        <a:lnTo>
                          <a:pt x="653" y="0"/>
                        </a:lnTo>
                        <a:close/>
                      </a:path>
                    </a:pathLst>
                  </a:custGeom>
                  <a:solidFill>
                    <a:srgbClr val="FF5555"/>
                  </a:solidFill>
                  <a:ln w="0">
                    <a:solidFill>
                      <a:srgbClr val="FF555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20" name="Freeform 116"/>
                  <p:cNvSpPr>
                    <a:spLocks/>
                  </p:cNvSpPr>
                  <p:nvPr/>
                </p:nvSpPr>
                <p:spPr bwMode="auto">
                  <a:xfrm>
                    <a:off x="1592" y="1964"/>
                    <a:ext cx="676" cy="414"/>
                  </a:xfrm>
                  <a:custGeom>
                    <a:avLst/>
                    <a:gdLst>
                      <a:gd name="T0" fmla="*/ 650 w 676"/>
                      <a:gd name="T1" fmla="*/ 0 h 414"/>
                      <a:gd name="T2" fmla="*/ 652 w 676"/>
                      <a:gd name="T3" fmla="*/ 0 h 414"/>
                      <a:gd name="T4" fmla="*/ 658 w 676"/>
                      <a:gd name="T5" fmla="*/ 2 h 414"/>
                      <a:gd name="T6" fmla="*/ 665 w 676"/>
                      <a:gd name="T7" fmla="*/ 4 h 414"/>
                      <a:gd name="T8" fmla="*/ 671 w 676"/>
                      <a:gd name="T9" fmla="*/ 11 h 414"/>
                      <a:gd name="T10" fmla="*/ 676 w 676"/>
                      <a:gd name="T11" fmla="*/ 21 h 414"/>
                      <a:gd name="T12" fmla="*/ 676 w 676"/>
                      <a:gd name="T13" fmla="*/ 34 h 414"/>
                      <a:gd name="T14" fmla="*/ 24 w 676"/>
                      <a:gd name="T15" fmla="*/ 414 h 414"/>
                      <a:gd name="T16" fmla="*/ 0 w 676"/>
                      <a:gd name="T17" fmla="*/ 379 h 414"/>
                      <a:gd name="T18" fmla="*/ 650 w 676"/>
                      <a:gd name="T19" fmla="*/ 0 h 41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76"/>
                      <a:gd name="T31" fmla="*/ 0 h 414"/>
                      <a:gd name="T32" fmla="*/ 676 w 676"/>
                      <a:gd name="T33" fmla="*/ 414 h 41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76" h="414">
                        <a:moveTo>
                          <a:pt x="650" y="0"/>
                        </a:moveTo>
                        <a:lnTo>
                          <a:pt x="652" y="0"/>
                        </a:lnTo>
                        <a:lnTo>
                          <a:pt x="658" y="2"/>
                        </a:lnTo>
                        <a:lnTo>
                          <a:pt x="665" y="4"/>
                        </a:lnTo>
                        <a:lnTo>
                          <a:pt x="671" y="11"/>
                        </a:lnTo>
                        <a:lnTo>
                          <a:pt x="676" y="21"/>
                        </a:lnTo>
                        <a:lnTo>
                          <a:pt x="676" y="34"/>
                        </a:lnTo>
                        <a:lnTo>
                          <a:pt x="24" y="414"/>
                        </a:lnTo>
                        <a:lnTo>
                          <a:pt x="0" y="379"/>
                        </a:lnTo>
                        <a:lnTo>
                          <a:pt x="650" y="0"/>
                        </a:lnTo>
                        <a:close/>
                      </a:path>
                    </a:pathLst>
                  </a:custGeom>
                  <a:solidFill>
                    <a:srgbClr val="FF8080"/>
                  </a:solidFill>
                  <a:ln w="0">
                    <a:solidFill>
                      <a:srgbClr val="FF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21" name="Freeform 117"/>
                  <p:cNvSpPr>
                    <a:spLocks/>
                  </p:cNvSpPr>
                  <p:nvPr/>
                </p:nvSpPr>
                <p:spPr bwMode="auto">
                  <a:xfrm>
                    <a:off x="1597" y="1964"/>
                    <a:ext cx="671" cy="406"/>
                  </a:xfrm>
                  <a:custGeom>
                    <a:avLst/>
                    <a:gdLst>
                      <a:gd name="T0" fmla="*/ 649 w 671"/>
                      <a:gd name="T1" fmla="*/ 0 h 406"/>
                      <a:gd name="T2" fmla="*/ 649 w 671"/>
                      <a:gd name="T3" fmla="*/ 0 h 406"/>
                      <a:gd name="T4" fmla="*/ 651 w 671"/>
                      <a:gd name="T5" fmla="*/ 2 h 406"/>
                      <a:gd name="T6" fmla="*/ 655 w 671"/>
                      <a:gd name="T7" fmla="*/ 2 h 406"/>
                      <a:gd name="T8" fmla="*/ 658 w 671"/>
                      <a:gd name="T9" fmla="*/ 6 h 406"/>
                      <a:gd name="T10" fmla="*/ 662 w 671"/>
                      <a:gd name="T11" fmla="*/ 8 h 406"/>
                      <a:gd name="T12" fmla="*/ 666 w 671"/>
                      <a:gd name="T13" fmla="*/ 11 h 406"/>
                      <a:gd name="T14" fmla="*/ 670 w 671"/>
                      <a:gd name="T15" fmla="*/ 17 h 406"/>
                      <a:gd name="T16" fmla="*/ 671 w 671"/>
                      <a:gd name="T17" fmla="*/ 23 h 406"/>
                      <a:gd name="T18" fmla="*/ 671 w 671"/>
                      <a:gd name="T19" fmla="*/ 28 h 406"/>
                      <a:gd name="T20" fmla="*/ 19 w 671"/>
                      <a:gd name="T21" fmla="*/ 406 h 406"/>
                      <a:gd name="T22" fmla="*/ 0 w 671"/>
                      <a:gd name="T23" fmla="*/ 379 h 406"/>
                      <a:gd name="T24" fmla="*/ 649 w 671"/>
                      <a:gd name="T25" fmla="*/ 0 h 40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71"/>
                      <a:gd name="T40" fmla="*/ 0 h 406"/>
                      <a:gd name="T41" fmla="*/ 671 w 671"/>
                      <a:gd name="T42" fmla="*/ 406 h 40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71" h="406">
                        <a:moveTo>
                          <a:pt x="649" y="0"/>
                        </a:moveTo>
                        <a:lnTo>
                          <a:pt x="649" y="0"/>
                        </a:lnTo>
                        <a:lnTo>
                          <a:pt x="651" y="2"/>
                        </a:lnTo>
                        <a:lnTo>
                          <a:pt x="655" y="2"/>
                        </a:lnTo>
                        <a:lnTo>
                          <a:pt x="658" y="6"/>
                        </a:lnTo>
                        <a:lnTo>
                          <a:pt x="662" y="8"/>
                        </a:lnTo>
                        <a:lnTo>
                          <a:pt x="666" y="11"/>
                        </a:lnTo>
                        <a:lnTo>
                          <a:pt x="670" y="17"/>
                        </a:lnTo>
                        <a:lnTo>
                          <a:pt x="671" y="23"/>
                        </a:lnTo>
                        <a:lnTo>
                          <a:pt x="671" y="28"/>
                        </a:lnTo>
                        <a:lnTo>
                          <a:pt x="19" y="406"/>
                        </a:lnTo>
                        <a:lnTo>
                          <a:pt x="0" y="379"/>
                        </a:lnTo>
                        <a:lnTo>
                          <a:pt x="649" y="0"/>
                        </a:lnTo>
                        <a:close/>
                      </a:path>
                    </a:pathLst>
                  </a:custGeom>
                  <a:solidFill>
                    <a:srgbClr val="FFAAAA"/>
                  </a:solidFill>
                  <a:ln w="0">
                    <a:solidFill>
                      <a:srgbClr val="FFAA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22" name="Freeform 119"/>
                  <p:cNvSpPr>
                    <a:spLocks/>
                  </p:cNvSpPr>
                  <p:nvPr/>
                </p:nvSpPr>
                <p:spPr bwMode="auto">
                  <a:xfrm>
                    <a:off x="1621" y="1966"/>
                    <a:ext cx="646" cy="386"/>
                  </a:xfrm>
                  <a:custGeom>
                    <a:avLst/>
                    <a:gdLst>
                      <a:gd name="T0" fmla="*/ 646 w 646"/>
                      <a:gd name="T1" fmla="*/ 15 h 386"/>
                      <a:gd name="T2" fmla="*/ 8 w 646"/>
                      <a:gd name="T3" fmla="*/ 386 h 386"/>
                      <a:gd name="T4" fmla="*/ 0 w 646"/>
                      <a:gd name="T5" fmla="*/ 371 h 386"/>
                      <a:gd name="T6" fmla="*/ 633 w 646"/>
                      <a:gd name="T7" fmla="*/ 0 h 386"/>
                      <a:gd name="T8" fmla="*/ 646 w 646"/>
                      <a:gd name="T9" fmla="*/ 15 h 3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6"/>
                      <a:gd name="T16" fmla="*/ 0 h 386"/>
                      <a:gd name="T17" fmla="*/ 646 w 646"/>
                      <a:gd name="T18" fmla="*/ 386 h 3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6" h="386">
                        <a:moveTo>
                          <a:pt x="646" y="15"/>
                        </a:moveTo>
                        <a:lnTo>
                          <a:pt x="8" y="386"/>
                        </a:lnTo>
                        <a:lnTo>
                          <a:pt x="0" y="371"/>
                        </a:lnTo>
                        <a:lnTo>
                          <a:pt x="633" y="0"/>
                        </a:lnTo>
                        <a:lnTo>
                          <a:pt x="646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23" name="Freeform 120"/>
                  <p:cNvSpPr>
                    <a:spLocks/>
                  </p:cNvSpPr>
                  <p:nvPr/>
                </p:nvSpPr>
                <p:spPr bwMode="auto">
                  <a:xfrm>
                    <a:off x="1573" y="2331"/>
                    <a:ext cx="65" cy="69"/>
                  </a:xfrm>
                  <a:custGeom>
                    <a:avLst/>
                    <a:gdLst>
                      <a:gd name="T0" fmla="*/ 46 w 65"/>
                      <a:gd name="T1" fmla="*/ 65 h 69"/>
                      <a:gd name="T2" fmla="*/ 59 w 65"/>
                      <a:gd name="T3" fmla="*/ 54 h 69"/>
                      <a:gd name="T4" fmla="*/ 65 w 65"/>
                      <a:gd name="T5" fmla="*/ 39 h 69"/>
                      <a:gd name="T6" fmla="*/ 61 w 65"/>
                      <a:gd name="T7" fmla="*/ 21 h 69"/>
                      <a:gd name="T8" fmla="*/ 50 w 65"/>
                      <a:gd name="T9" fmla="*/ 8 h 69"/>
                      <a:gd name="T10" fmla="*/ 35 w 65"/>
                      <a:gd name="T11" fmla="*/ 0 h 69"/>
                      <a:gd name="T12" fmla="*/ 19 w 65"/>
                      <a:gd name="T13" fmla="*/ 2 h 69"/>
                      <a:gd name="T14" fmla="*/ 6 w 65"/>
                      <a:gd name="T15" fmla="*/ 13 h 69"/>
                      <a:gd name="T16" fmla="*/ 0 w 65"/>
                      <a:gd name="T17" fmla="*/ 30 h 69"/>
                      <a:gd name="T18" fmla="*/ 4 w 65"/>
                      <a:gd name="T19" fmla="*/ 47 h 69"/>
                      <a:gd name="T20" fmla="*/ 15 w 65"/>
                      <a:gd name="T21" fmla="*/ 62 h 69"/>
                      <a:gd name="T22" fmla="*/ 30 w 65"/>
                      <a:gd name="T23" fmla="*/ 69 h 69"/>
                      <a:gd name="T24" fmla="*/ 46 w 65"/>
                      <a:gd name="T25" fmla="*/ 65 h 6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5"/>
                      <a:gd name="T40" fmla="*/ 0 h 69"/>
                      <a:gd name="T41" fmla="*/ 65 w 65"/>
                      <a:gd name="T42" fmla="*/ 69 h 6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5" h="69">
                        <a:moveTo>
                          <a:pt x="46" y="65"/>
                        </a:moveTo>
                        <a:lnTo>
                          <a:pt x="59" y="54"/>
                        </a:lnTo>
                        <a:lnTo>
                          <a:pt x="65" y="39"/>
                        </a:lnTo>
                        <a:lnTo>
                          <a:pt x="61" y="21"/>
                        </a:lnTo>
                        <a:lnTo>
                          <a:pt x="50" y="8"/>
                        </a:lnTo>
                        <a:lnTo>
                          <a:pt x="35" y="0"/>
                        </a:lnTo>
                        <a:lnTo>
                          <a:pt x="19" y="2"/>
                        </a:lnTo>
                        <a:lnTo>
                          <a:pt x="6" y="13"/>
                        </a:lnTo>
                        <a:lnTo>
                          <a:pt x="0" y="30"/>
                        </a:lnTo>
                        <a:lnTo>
                          <a:pt x="4" y="47"/>
                        </a:lnTo>
                        <a:lnTo>
                          <a:pt x="15" y="62"/>
                        </a:lnTo>
                        <a:lnTo>
                          <a:pt x="30" y="69"/>
                        </a:lnTo>
                        <a:lnTo>
                          <a:pt x="46" y="65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24" name="Freeform 121"/>
                  <p:cNvSpPr>
                    <a:spLocks/>
                  </p:cNvSpPr>
                  <p:nvPr/>
                </p:nvSpPr>
                <p:spPr bwMode="auto">
                  <a:xfrm>
                    <a:off x="1573" y="2331"/>
                    <a:ext cx="65" cy="69"/>
                  </a:xfrm>
                  <a:custGeom>
                    <a:avLst/>
                    <a:gdLst>
                      <a:gd name="T0" fmla="*/ 46 w 65"/>
                      <a:gd name="T1" fmla="*/ 65 h 69"/>
                      <a:gd name="T2" fmla="*/ 59 w 65"/>
                      <a:gd name="T3" fmla="*/ 54 h 69"/>
                      <a:gd name="T4" fmla="*/ 65 w 65"/>
                      <a:gd name="T5" fmla="*/ 39 h 69"/>
                      <a:gd name="T6" fmla="*/ 61 w 65"/>
                      <a:gd name="T7" fmla="*/ 21 h 69"/>
                      <a:gd name="T8" fmla="*/ 50 w 65"/>
                      <a:gd name="T9" fmla="*/ 8 h 69"/>
                      <a:gd name="T10" fmla="*/ 35 w 65"/>
                      <a:gd name="T11" fmla="*/ 0 h 69"/>
                      <a:gd name="T12" fmla="*/ 19 w 65"/>
                      <a:gd name="T13" fmla="*/ 2 h 69"/>
                      <a:gd name="T14" fmla="*/ 6 w 65"/>
                      <a:gd name="T15" fmla="*/ 13 h 69"/>
                      <a:gd name="T16" fmla="*/ 0 w 65"/>
                      <a:gd name="T17" fmla="*/ 30 h 69"/>
                      <a:gd name="T18" fmla="*/ 4 w 65"/>
                      <a:gd name="T19" fmla="*/ 47 h 69"/>
                      <a:gd name="T20" fmla="*/ 15 w 65"/>
                      <a:gd name="T21" fmla="*/ 62 h 69"/>
                      <a:gd name="T22" fmla="*/ 30 w 65"/>
                      <a:gd name="T23" fmla="*/ 69 h 69"/>
                      <a:gd name="T24" fmla="*/ 46 w 65"/>
                      <a:gd name="T25" fmla="*/ 65 h 6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5"/>
                      <a:gd name="T40" fmla="*/ 0 h 69"/>
                      <a:gd name="T41" fmla="*/ 65 w 65"/>
                      <a:gd name="T42" fmla="*/ 69 h 6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5" h="69">
                        <a:moveTo>
                          <a:pt x="46" y="65"/>
                        </a:moveTo>
                        <a:lnTo>
                          <a:pt x="59" y="54"/>
                        </a:lnTo>
                        <a:lnTo>
                          <a:pt x="65" y="39"/>
                        </a:lnTo>
                        <a:lnTo>
                          <a:pt x="61" y="21"/>
                        </a:lnTo>
                        <a:lnTo>
                          <a:pt x="50" y="8"/>
                        </a:lnTo>
                        <a:lnTo>
                          <a:pt x="35" y="0"/>
                        </a:lnTo>
                        <a:lnTo>
                          <a:pt x="19" y="2"/>
                        </a:lnTo>
                        <a:lnTo>
                          <a:pt x="6" y="13"/>
                        </a:lnTo>
                        <a:lnTo>
                          <a:pt x="0" y="30"/>
                        </a:lnTo>
                        <a:lnTo>
                          <a:pt x="4" y="47"/>
                        </a:lnTo>
                        <a:lnTo>
                          <a:pt x="15" y="62"/>
                        </a:lnTo>
                        <a:lnTo>
                          <a:pt x="30" y="69"/>
                        </a:lnTo>
                        <a:lnTo>
                          <a:pt x="46" y="65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25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2061" y="2192"/>
                    <a:ext cx="11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26" name="Freeform 130"/>
                  <p:cNvSpPr>
                    <a:spLocks/>
                  </p:cNvSpPr>
                  <p:nvPr/>
                </p:nvSpPr>
                <p:spPr bwMode="auto">
                  <a:xfrm>
                    <a:off x="1108" y="2576"/>
                    <a:ext cx="72" cy="117"/>
                  </a:xfrm>
                  <a:custGeom>
                    <a:avLst/>
                    <a:gdLst>
                      <a:gd name="T0" fmla="*/ 72 w 72"/>
                      <a:gd name="T1" fmla="*/ 117 h 117"/>
                      <a:gd name="T2" fmla="*/ 72 w 72"/>
                      <a:gd name="T3" fmla="*/ 34 h 117"/>
                      <a:gd name="T4" fmla="*/ 0 w 72"/>
                      <a:gd name="T5" fmla="*/ 0 h 117"/>
                      <a:gd name="T6" fmla="*/ 0 w 72"/>
                      <a:gd name="T7" fmla="*/ 84 h 117"/>
                      <a:gd name="T8" fmla="*/ 72 w 72"/>
                      <a:gd name="T9" fmla="*/ 117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117"/>
                      <a:gd name="T17" fmla="*/ 72 w 72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117">
                        <a:moveTo>
                          <a:pt x="72" y="117"/>
                        </a:moveTo>
                        <a:lnTo>
                          <a:pt x="72" y="34"/>
                        </a:ln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72" y="117"/>
                        </a:lnTo>
                        <a:close/>
                      </a:path>
                    </a:pathLst>
                  </a:custGeom>
                  <a:solidFill>
                    <a:srgbClr val="00B200"/>
                  </a:solidFill>
                  <a:ln w="0">
                    <a:solidFill>
                      <a:srgbClr val="00B2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27" name="Freeform 131"/>
                  <p:cNvSpPr>
                    <a:spLocks/>
                  </p:cNvSpPr>
                  <p:nvPr/>
                </p:nvSpPr>
                <p:spPr bwMode="auto">
                  <a:xfrm>
                    <a:off x="1180" y="2576"/>
                    <a:ext cx="70" cy="117"/>
                  </a:xfrm>
                  <a:custGeom>
                    <a:avLst/>
                    <a:gdLst>
                      <a:gd name="T0" fmla="*/ 0 w 70"/>
                      <a:gd name="T1" fmla="*/ 117 h 117"/>
                      <a:gd name="T2" fmla="*/ 0 w 70"/>
                      <a:gd name="T3" fmla="*/ 34 h 117"/>
                      <a:gd name="T4" fmla="*/ 70 w 70"/>
                      <a:gd name="T5" fmla="*/ 0 h 117"/>
                      <a:gd name="T6" fmla="*/ 70 w 70"/>
                      <a:gd name="T7" fmla="*/ 84 h 117"/>
                      <a:gd name="T8" fmla="*/ 0 w 70"/>
                      <a:gd name="T9" fmla="*/ 117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"/>
                      <a:gd name="T16" fmla="*/ 0 h 117"/>
                      <a:gd name="T17" fmla="*/ 70 w 70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" h="117">
                        <a:moveTo>
                          <a:pt x="0" y="117"/>
                        </a:moveTo>
                        <a:lnTo>
                          <a:pt x="0" y="34"/>
                        </a:lnTo>
                        <a:lnTo>
                          <a:pt x="70" y="0"/>
                        </a:lnTo>
                        <a:lnTo>
                          <a:pt x="70" y="84"/>
                        </a:lnTo>
                        <a:lnTo>
                          <a:pt x="0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28" name="Line 1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50" y="2552"/>
                    <a:ext cx="43" cy="24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29" name="Freeform 133"/>
                  <p:cNvSpPr>
                    <a:spLocks/>
                  </p:cNvSpPr>
                  <p:nvPr/>
                </p:nvSpPr>
                <p:spPr bwMode="auto">
                  <a:xfrm>
                    <a:off x="1271" y="2285"/>
                    <a:ext cx="1075" cy="471"/>
                  </a:xfrm>
                  <a:custGeom>
                    <a:avLst/>
                    <a:gdLst>
                      <a:gd name="T0" fmla="*/ 1075 w 1075"/>
                      <a:gd name="T1" fmla="*/ 402 h 471"/>
                      <a:gd name="T2" fmla="*/ 981 w 1075"/>
                      <a:gd name="T3" fmla="*/ 295 h 471"/>
                      <a:gd name="T4" fmla="*/ 977 w 1075"/>
                      <a:gd name="T5" fmla="*/ 297 h 471"/>
                      <a:gd name="T6" fmla="*/ 966 w 1075"/>
                      <a:gd name="T7" fmla="*/ 304 h 471"/>
                      <a:gd name="T8" fmla="*/ 949 w 1075"/>
                      <a:gd name="T9" fmla="*/ 315 h 471"/>
                      <a:gd name="T10" fmla="*/ 925 w 1075"/>
                      <a:gd name="T11" fmla="*/ 330 h 471"/>
                      <a:gd name="T12" fmla="*/ 897 w 1075"/>
                      <a:gd name="T13" fmla="*/ 347 h 471"/>
                      <a:gd name="T14" fmla="*/ 866 w 1075"/>
                      <a:gd name="T15" fmla="*/ 365 h 471"/>
                      <a:gd name="T16" fmla="*/ 829 w 1075"/>
                      <a:gd name="T17" fmla="*/ 384 h 471"/>
                      <a:gd name="T18" fmla="*/ 790 w 1075"/>
                      <a:gd name="T19" fmla="*/ 402 h 471"/>
                      <a:gd name="T20" fmla="*/ 749 w 1075"/>
                      <a:gd name="T21" fmla="*/ 419 h 471"/>
                      <a:gd name="T22" fmla="*/ 708 w 1075"/>
                      <a:gd name="T23" fmla="*/ 436 h 471"/>
                      <a:gd name="T24" fmla="*/ 665 w 1075"/>
                      <a:gd name="T25" fmla="*/ 449 h 471"/>
                      <a:gd name="T26" fmla="*/ 662 w 1075"/>
                      <a:gd name="T27" fmla="*/ 451 h 471"/>
                      <a:gd name="T28" fmla="*/ 653 w 1075"/>
                      <a:gd name="T29" fmla="*/ 453 h 471"/>
                      <a:gd name="T30" fmla="*/ 638 w 1075"/>
                      <a:gd name="T31" fmla="*/ 456 h 471"/>
                      <a:gd name="T32" fmla="*/ 615 w 1075"/>
                      <a:gd name="T33" fmla="*/ 462 h 471"/>
                      <a:gd name="T34" fmla="*/ 586 w 1075"/>
                      <a:gd name="T35" fmla="*/ 466 h 471"/>
                      <a:gd name="T36" fmla="*/ 549 w 1075"/>
                      <a:gd name="T37" fmla="*/ 469 h 471"/>
                      <a:gd name="T38" fmla="*/ 502 w 1075"/>
                      <a:gd name="T39" fmla="*/ 471 h 471"/>
                      <a:gd name="T40" fmla="*/ 447 w 1075"/>
                      <a:gd name="T41" fmla="*/ 471 h 471"/>
                      <a:gd name="T42" fmla="*/ 380 w 1075"/>
                      <a:gd name="T43" fmla="*/ 469 h 471"/>
                      <a:gd name="T44" fmla="*/ 304 w 1075"/>
                      <a:gd name="T45" fmla="*/ 464 h 471"/>
                      <a:gd name="T46" fmla="*/ 298 w 1075"/>
                      <a:gd name="T47" fmla="*/ 462 h 471"/>
                      <a:gd name="T48" fmla="*/ 280 w 1075"/>
                      <a:gd name="T49" fmla="*/ 460 h 471"/>
                      <a:gd name="T50" fmla="*/ 254 w 1075"/>
                      <a:gd name="T51" fmla="*/ 454 h 471"/>
                      <a:gd name="T52" fmla="*/ 222 w 1075"/>
                      <a:gd name="T53" fmla="*/ 445 h 471"/>
                      <a:gd name="T54" fmla="*/ 185 w 1075"/>
                      <a:gd name="T55" fmla="*/ 434 h 471"/>
                      <a:gd name="T56" fmla="*/ 146 w 1075"/>
                      <a:gd name="T57" fmla="*/ 417 h 471"/>
                      <a:gd name="T58" fmla="*/ 107 w 1075"/>
                      <a:gd name="T59" fmla="*/ 395 h 471"/>
                      <a:gd name="T60" fmla="*/ 70 w 1075"/>
                      <a:gd name="T61" fmla="*/ 367 h 471"/>
                      <a:gd name="T62" fmla="*/ 39 w 1075"/>
                      <a:gd name="T63" fmla="*/ 332 h 471"/>
                      <a:gd name="T64" fmla="*/ 37 w 1075"/>
                      <a:gd name="T65" fmla="*/ 330 h 471"/>
                      <a:gd name="T66" fmla="*/ 31 w 1075"/>
                      <a:gd name="T67" fmla="*/ 321 h 471"/>
                      <a:gd name="T68" fmla="*/ 22 w 1075"/>
                      <a:gd name="T69" fmla="*/ 308 h 471"/>
                      <a:gd name="T70" fmla="*/ 15 w 1075"/>
                      <a:gd name="T71" fmla="*/ 291 h 471"/>
                      <a:gd name="T72" fmla="*/ 5 w 1075"/>
                      <a:gd name="T73" fmla="*/ 269 h 471"/>
                      <a:gd name="T74" fmla="*/ 2 w 1075"/>
                      <a:gd name="T75" fmla="*/ 243 h 471"/>
                      <a:gd name="T76" fmla="*/ 0 w 1075"/>
                      <a:gd name="T77" fmla="*/ 215 h 471"/>
                      <a:gd name="T78" fmla="*/ 4 w 1075"/>
                      <a:gd name="T79" fmla="*/ 186 h 471"/>
                      <a:gd name="T80" fmla="*/ 16 w 1075"/>
                      <a:gd name="T81" fmla="*/ 152 h 471"/>
                      <a:gd name="T82" fmla="*/ 37 w 1075"/>
                      <a:gd name="T83" fmla="*/ 119 h 471"/>
                      <a:gd name="T84" fmla="*/ 68 w 1075"/>
                      <a:gd name="T85" fmla="*/ 84 h 471"/>
                      <a:gd name="T86" fmla="*/ 70 w 1075"/>
                      <a:gd name="T87" fmla="*/ 82 h 471"/>
                      <a:gd name="T88" fmla="*/ 80 w 1075"/>
                      <a:gd name="T89" fmla="*/ 72 h 471"/>
                      <a:gd name="T90" fmla="*/ 93 w 1075"/>
                      <a:gd name="T91" fmla="*/ 59 h 471"/>
                      <a:gd name="T92" fmla="*/ 115 w 1075"/>
                      <a:gd name="T93" fmla="*/ 43 h 471"/>
                      <a:gd name="T94" fmla="*/ 144 w 1075"/>
                      <a:gd name="T95" fmla="*/ 22 h 471"/>
                      <a:gd name="T96" fmla="*/ 182 w 1075"/>
                      <a:gd name="T97" fmla="*/ 0 h 471"/>
                      <a:gd name="T98" fmla="*/ 322 w 1075"/>
                      <a:gd name="T99" fmla="*/ 85 h 471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075"/>
                      <a:gd name="T151" fmla="*/ 0 h 471"/>
                      <a:gd name="T152" fmla="*/ 1075 w 1075"/>
                      <a:gd name="T153" fmla="*/ 471 h 471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075" h="471">
                        <a:moveTo>
                          <a:pt x="1075" y="402"/>
                        </a:moveTo>
                        <a:lnTo>
                          <a:pt x="981" y="295"/>
                        </a:lnTo>
                        <a:lnTo>
                          <a:pt x="977" y="297"/>
                        </a:lnTo>
                        <a:lnTo>
                          <a:pt x="966" y="304"/>
                        </a:lnTo>
                        <a:lnTo>
                          <a:pt x="949" y="315"/>
                        </a:lnTo>
                        <a:lnTo>
                          <a:pt x="925" y="330"/>
                        </a:lnTo>
                        <a:lnTo>
                          <a:pt x="897" y="347"/>
                        </a:lnTo>
                        <a:lnTo>
                          <a:pt x="866" y="365"/>
                        </a:lnTo>
                        <a:lnTo>
                          <a:pt x="829" y="384"/>
                        </a:lnTo>
                        <a:lnTo>
                          <a:pt x="790" y="402"/>
                        </a:lnTo>
                        <a:lnTo>
                          <a:pt x="749" y="419"/>
                        </a:lnTo>
                        <a:lnTo>
                          <a:pt x="708" y="436"/>
                        </a:lnTo>
                        <a:lnTo>
                          <a:pt x="665" y="449"/>
                        </a:lnTo>
                        <a:lnTo>
                          <a:pt x="662" y="451"/>
                        </a:lnTo>
                        <a:lnTo>
                          <a:pt x="653" y="453"/>
                        </a:lnTo>
                        <a:lnTo>
                          <a:pt x="638" y="456"/>
                        </a:lnTo>
                        <a:lnTo>
                          <a:pt x="615" y="462"/>
                        </a:lnTo>
                        <a:lnTo>
                          <a:pt x="586" y="466"/>
                        </a:lnTo>
                        <a:lnTo>
                          <a:pt x="549" y="469"/>
                        </a:lnTo>
                        <a:lnTo>
                          <a:pt x="502" y="471"/>
                        </a:lnTo>
                        <a:lnTo>
                          <a:pt x="447" y="471"/>
                        </a:lnTo>
                        <a:lnTo>
                          <a:pt x="380" y="469"/>
                        </a:lnTo>
                        <a:lnTo>
                          <a:pt x="304" y="464"/>
                        </a:lnTo>
                        <a:lnTo>
                          <a:pt x="298" y="462"/>
                        </a:lnTo>
                        <a:lnTo>
                          <a:pt x="280" y="460"/>
                        </a:lnTo>
                        <a:lnTo>
                          <a:pt x="254" y="454"/>
                        </a:lnTo>
                        <a:lnTo>
                          <a:pt x="222" y="445"/>
                        </a:lnTo>
                        <a:lnTo>
                          <a:pt x="185" y="434"/>
                        </a:lnTo>
                        <a:lnTo>
                          <a:pt x="146" y="417"/>
                        </a:lnTo>
                        <a:lnTo>
                          <a:pt x="107" y="395"/>
                        </a:lnTo>
                        <a:lnTo>
                          <a:pt x="70" y="367"/>
                        </a:lnTo>
                        <a:lnTo>
                          <a:pt x="39" y="332"/>
                        </a:lnTo>
                        <a:lnTo>
                          <a:pt x="37" y="330"/>
                        </a:lnTo>
                        <a:lnTo>
                          <a:pt x="31" y="321"/>
                        </a:lnTo>
                        <a:lnTo>
                          <a:pt x="22" y="308"/>
                        </a:lnTo>
                        <a:lnTo>
                          <a:pt x="15" y="291"/>
                        </a:lnTo>
                        <a:lnTo>
                          <a:pt x="5" y="269"/>
                        </a:lnTo>
                        <a:lnTo>
                          <a:pt x="2" y="243"/>
                        </a:lnTo>
                        <a:lnTo>
                          <a:pt x="0" y="215"/>
                        </a:lnTo>
                        <a:lnTo>
                          <a:pt x="4" y="186"/>
                        </a:lnTo>
                        <a:lnTo>
                          <a:pt x="16" y="152"/>
                        </a:lnTo>
                        <a:lnTo>
                          <a:pt x="37" y="119"/>
                        </a:lnTo>
                        <a:lnTo>
                          <a:pt x="68" y="84"/>
                        </a:lnTo>
                        <a:lnTo>
                          <a:pt x="70" y="82"/>
                        </a:lnTo>
                        <a:lnTo>
                          <a:pt x="80" y="72"/>
                        </a:lnTo>
                        <a:lnTo>
                          <a:pt x="93" y="59"/>
                        </a:lnTo>
                        <a:lnTo>
                          <a:pt x="115" y="43"/>
                        </a:lnTo>
                        <a:lnTo>
                          <a:pt x="144" y="22"/>
                        </a:lnTo>
                        <a:lnTo>
                          <a:pt x="182" y="0"/>
                        </a:lnTo>
                        <a:lnTo>
                          <a:pt x="322" y="85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30" name="Freeform 134"/>
                  <p:cNvSpPr>
                    <a:spLocks/>
                  </p:cNvSpPr>
                  <p:nvPr/>
                </p:nvSpPr>
                <p:spPr bwMode="auto">
                  <a:xfrm>
                    <a:off x="1260" y="2354"/>
                    <a:ext cx="1075" cy="469"/>
                  </a:xfrm>
                  <a:custGeom>
                    <a:avLst/>
                    <a:gdLst>
                      <a:gd name="T0" fmla="*/ 1075 w 1075"/>
                      <a:gd name="T1" fmla="*/ 354 h 469"/>
                      <a:gd name="T2" fmla="*/ 981 w 1075"/>
                      <a:gd name="T3" fmla="*/ 293 h 469"/>
                      <a:gd name="T4" fmla="*/ 977 w 1075"/>
                      <a:gd name="T5" fmla="*/ 295 h 469"/>
                      <a:gd name="T6" fmla="*/ 966 w 1075"/>
                      <a:gd name="T7" fmla="*/ 303 h 469"/>
                      <a:gd name="T8" fmla="*/ 949 w 1075"/>
                      <a:gd name="T9" fmla="*/ 314 h 469"/>
                      <a:gd name="T10" fmla="*/ 925 w 1075"/>
                      <a:gd name="T11" fmla="*/ 328 h 469"/>
                      <a:gd name="T12" fmla="*/ 897 w 1075"/>
                      <a:gd name="T13" fmla="*/ 345 h 469"/>
                      <a:gd name="T14" fmla="*/ 866 w 1075"/>
                      <a:gd name="T15" fmla="*/ 364 h 469"/>
                      <a:gd name="T16" fmla="*/ 829 w 1075"/>
                      <a:gd name="T17" fmla="*/ 382 h 469"/>
                      <a:gd name="T18" fmla="*/ 790 w 1075"/>
                      <a:gd name="T19" fmla="*/ 401 h 469"/>
                      <a:gd name="T20" fmla="*/ 749 w 1075"/>
                      <a:gd name="T21" fmla="*/ 419 h 469"/>
                      <a:gd name="T22" fmla="*/ 708 w 1075"/>
                      <a:gd name="T23" fmla="*/ 434 h 469"/>
                      <a:gd name="T24" fmla="*/ 665 w 1075"/>
                      <a:gd name="T25" fmla="*/ 447 h 469"/>
                      <a:gd name="T26" fmla="*/ 662 w 1075"/>
                      <a:gd name="T27" fmla="*/ 449 h 469"/>
                      <a:gd name="T28" fmla="*/ 653 w 1075"/>
                      <a:gd name="T29" fmla="*/ 451 h 469"/>
                      <a:gd name="T30" fmla="*/ 638 w 1075"/>
                      <a:gd name="T31" fmla="*/ 456 h 469"/>
                      <a:gd name="T32" fmla="*/ 615 w 1075"/>
                      <a:gd name="T33" fmla="*/ 460 h 469"/>
                      <a:gd name="T34" fmla="*/ 586 w 1075"/>
                      <a:gd name="T35" fmla="*/ 464 h 469"/>
                      <a:gd name="T36" fmla="*/ 549 w 1075"/>
                      <a:gd name="T37" fmla="*/ 468 h 469"/>
                      <a:gd name="T38" fmla="*/ 502 w 1075"/>
                      <a:gd name="T39" fmla="*/ 469 h 469"/>
                      <a:gd name="T40" fmla="*/ 447 w 1075"/>
                      <a:gd name="T41" fmla="*/ 469 h 469"/>
                      <a:gd name="T42" fmla="*/ 380 w 1075"/>
                      <a:gd name="T43" fmla="*/ 468 h 469"/>
                      <a:gd name="T44" fmla="*/ 304 w 1075"/>
                      <a:gd name="T45" fmla="*/ 462 h 469"/>
                      <a:gd name="T46" fmla="*/ 298 w 1075"/>
                      <a:gd name="T47" fmla="*/ 462 h 469"/>
                      <a:gd name="T48" fmla="*/ 280 w 1075"/>
                      <a:gd name="T49" fmla="*/ 458 h 469"/>
                      <a:gd name="T50" fmla="*/ 254 w 1075"/>
                      <a:gd name="T51" fmla="*/ 453 h 469"/>
                      <a:gd name="T52" fmla="*/ 222 w 1075"/>
                      <a:gd name="T53" fmla="*/ 445 h 469"/>
                      <a:gd name="T54" fmla="*/ 185 w 1075"/>
                      <a:gd name="T55" fmla="*/ 432 h 469"/>
                      <a:gd name="T56" fmla="*/ 146 w 1075"/>
                      <a:gd name="T57" fmla="*/ 416 h 469"/>
                      <a:gd name="T58" fmla="*/ 107 w 1075"/>
                      <a:gd name="T59" fmla="*/ 393 h 469"/>
                      <a:gd name="T60" fmla="*/ 70 w 1075"/>
                      <a:gd name="T61" fmla="*/ 366 h 469"/>
                      <a:gd name="T62" fmla="*/ 39 w 1075"/>
                      <a:gd name="T63" fmla="*/ 332 h 469"/>
                      <a:gd name="T64" fmla="*/ 37 w 1075"/>
                      <a:gd name="T65" fmla="*/ 328 h 469"/>
                      <a:gd name="T66" fmla="*/ 31 w 1075"/>
                      <a:gd name="T67" fmla="*/ 321 h 469"/>
                      <a:gd name="T68" fmla="*/ 22 w 1075"/>
                      <a:gd name="T69" fmla="*/ 306 h 469"/>
                      <a:gd name="T70" fmla="*/ 15 w 1075"/>
                      <a:gd name="T71" fmla="*/ 290 h 469"/>
                      <a:gd name="T72" fmla="*/ 5 w 1075"/>
                      <a:gd name="T73" fmla="*/ 267 h 469"/>
                      <a:gd name="T74" fmla="*/ 2 w 1075"/>
                      <a:gd name="T75" fmla="*/ 243 h 469"/>
                      <a:gd name="T76" fmla="*/ 0 w 1075"/>
                      <a:gd name="T77" fmla="*/ 215 h 469"/>
                      <a:gd name="T78" fmla="*/ 4 w 1075"/>
                      <a:gd name="T79" fmla="*/ 184 h 469"/>
                      <a:gd name="T80" fmla="*/ 16 w 1075"/>
                      <a:gd name="T81" fmla="*/ 152 h 469"/>
                      <a:gd name="T82" fmla="*/ 37 w 1075"/>
                      <a:gd name="T83" fmla="*/ 117 h 469"/>
                      <a:gd name="T84" fmla="*/ 68 w 1075"/>
                      <a:gd name="T85" fmla="*/ 84 h 469"/>
                      <a:gd name="T86" fmla="*/ 70 w 1075"/>
                      <a:gd name="T87" fmla="*/ 80 h 469"/>
                      <a:gd name="T88" fmla="*/ 80 w 1075"/>
                      <a:gd name="T89" fmla="*/ 73 h 469"/>
                      <a:gd name="T90" fmla="*/ 93 w 1075"/>
                      <a:gd name="T91" fmla="*/ 60 h 469"/>
                      <a:gd name="T92" fmla="*/ 115 w 1075"/>
                      <a:gd name="T93" fmla="*/ 41 h 469"/>
                      <a:gd name="T94" fmla="*/ 144 w 1075"/>
                      <a:gd name="T95" fmla="*/ 23 h 469"/>
                      <a:gd name="T96" fmla="*/ 182 w 1075"/>
                      <a:gd name="T97" fmla="*/ 0 h 469"/>
                      <a:gd name="T98" fmla="*/ 315 w 1075"/>
                      <a:gd name="T99" fmla="*/ 37 h 469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075"/>
                      <a:gd name="T151" fmla="*/ 0 h 469"/>
                      <a:gd name="T152" fmla="*/ 1075 w 1075"/>
                      <a:gd name="T153" fmla="*/ 469 h 469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075" h="469">
                        <a:moveTo>
                          <a:pt x="1075" y="354"/>
                        </a:moveTo>
                        <a:lnTo>
                          <a:pt x="981" y="293"/>
                        </a:lnTo>
                        <a:lnTo>
                          <a:pt x="977" y="295"/>
                        </a:lnTo>
                        <a:lnTo>
                          <a:pt x="966" y="303"/>
                        </a:lnTo>
                        <a:lnTo>
                          <a:pt x="949" y="314"/>
                        </a:lnTo>
                        <a:lnTo>
                          <a:pt x="925" y="328"/>
                        </a:lnTo>
                        <a:lnTo>
                          <a:pt x="897" y="345"/>
                        </a:lnTo>
                        <a:lnTo>
                          <a:pt x="866" y="364"/>
                        </a:lnTo>
                        <a:lnTo>
                          <a:pt x="829" y="382"/>
                        </a:lnTo>
                        <a:lnTo>
                          <a:pt x="790" y="401"/>
                        </a:lnTo>
                        <a:lnTo>
                          <a:pt x="749" y="419"/>
                        </a:lnTo>
                        <a:lnTo>
                          <a:pt x="708" y="434"/>
                        </a:lnTo>
                        <a:lnTo>
                          <a:pt x="665" y="447"/>
                        </a:lnTo>
                        <a:lnTo>
                          <a:pt x="662" y="449"/>
                        </a:lnTo>
                        <a:lnTo>
                          <a:pt x="653" y="451"/>
                        </a:lnTo>
                        <a:lnTo>
                          <a:pt x="638" y="456"/>
                        </a:lnTo>
                        <a:lnTo>
                          <a:pt x="615" y="460"/>
                        </a:lnTo>
                        <a:lnTo>
                          <a:pt x="586" y="464"/>
                        </a:lnTo>
                        <a:lnTo>
                          <a:pt x="549" y="468"/>
                        </a:lnTo>
                        <a:lnTo>
                          <a:pt x="502" y="469"/>
                        </a:lnTo>
                        <a:lnTo>
                          <a:pt x="447" y="469"/>
                        </a:lnTo>
                        <a:lnTo>
                          <a:pt x="380" y="468"/>
                        </a:lnTo>
                        <a:lnTo>
                          <a:pt x="304" y="462"/>
                        </a:lnTo>
                        <a:lnTo>
                          <a:pt x="298" y="462"/>
                        </a:lnTo>
                        <a:lnTo>
                          <a:pt x="280" y="458"/>
                        </a:lnTo>
                        <a:lnTo>
                          <a:pt x="254" y="453"/>
                        </a:lnTo>
                        <a:lnTo>
                          <a:pt x="222" y="445"/>
                        </a:lnTo>
                        <a:lnTo>
                          <a:pt x="185" y="432"/>
                        </a:lnTo>
                        <a:lnTo>
                          <a:pt x="146" y="416"/>
                        </a:lnTo>
                        <a:lnTo>
                          <a:pt x="107" y="393"/>
                        </a:lnTo>
                        <a:lnTo>
                          <a:pt x="70" y="366"/>
                        </a:lnTo>
                        <a:lnTo>
                          <a:pt x="39" y="332"/>
                        </a:lnTo>
                        <a:lnTo>
                          <a:pt x="37" y="328"/>
                        </a:lnTo>
                        <a:lnTo>
                          <a:pt x="31" y="321"/>
                        </a:lnTo>
                        <a:lnTo>
                          <a:pt x="22" y="306"/>
                        </a:lnTo>
                        <a:lnTo>
                          <a:pt x="15" y="290"/>
                        </a:lnTo>
                        <a:lnTo>
                          <a:pt x="5" y="267"/>
                        </a:lnTo>
                        <a:lnTo>
                          <a:pt x="2" y="243"/>
                        </a:lnTo>
                        <a:lnTo>
                          <a:pt x="0" y="215"/>
                        </a:lnTo>
                        <a:lnTo>
                          <a:pt x="4" y="184"/>
                        </a:lnTo>
                        <a:lnTo>
                          <a:pt x="16" y="152"/>
                        </a:lnTo>
                        <a:lnTo>
                          <a:pt x="37" y="117"/>
                        </a:lnTo>
                        <a:lnTo>
                          <a:pt x="68" y="84"/>
                        </a:lnTo>
                        <a:lnTo>
                          <a:pt x="70" y="80"/>
                        </a:lnTo>
                        <a:lnTo>
                          <a:pt x="80" y="73"/>
                        </a:lnTo>
                        <a:lnTo>
                          <a:pt x="93" y="60"/>
                        </a:lnTo>
                        <a:lnTo>
                          <a:pt x="115" y="41"/>
                        </a:lnTo>
                        <a:lnTo>
                          <a:pt x="144" y="23"/>
                        </a:lnTo>
                        <a:lnTo>
                          <a:pt x="182" y="0"/>
                        </a:lnTo>
                        <a:lnTo>
                          <a:pt x="315" y="37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31" name="Freeform 136"/>
                  <p:cNvSpPr>
                    <a:spLocks/>
                  </p:cNvSpPr>
                  <p:nvPr/>
                </p:nvSpPr>
                <p:spPr bwMode="auto">
                  <a:xfrm>
                    <a:off x="2100" y="2572"/>
                    <a:ext cx="44" cy="58"/>
                  </a:xfrm>
                  <a:custGeom>
                    <a:avLst/>
                    <a:gdLst>
                      <a:gd name="T0" fmla="*/ 44 w 44"/>
                      <a:gd name="T1" fmla="*/ 0 h 58"/>
                      <a:gd name="T2" fmla="*/ 0 w 44"/>
                      <a:gd name="T3" fmla="*/ 25 h 58"/>
                      <a:gd name="T4" fmla="*/ 0 w 44"/>
                      <a:gd name="T5" fmla="*/ 58 h 58"/>
                      <a:gd name="T6" fmla="*/ 44 w 44"/>
                      <a:gd name="T7" fmla="*/ 34 h 58"/>
                      <a:gd name="T8" fmla="*/ 44 w 44"/>
                      <a:gd name="T9" fmla="*/ 0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58"/>
                      <a:gd name="T17" fmla="*/ 44 w 44"/>
                      <a:gd name="T18" fmla="*/ 58 h 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58">
                        <a:moveTo>
                          <a:pt x="44" y="0"/>
                        </a:moveTo>
                        <a:lnTo>
                          <a:pt x="0" y="25"/>
                        </a:lnTo>
                        <a:lnTo>
                          <a:pt x="0" y="58"/>
                        </a:lnTo>
                        <a:lnTo>
                          <a:pt x="44" y="34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32" name="Freeform 137"/>
                  <p:cNvSpPr>
                    <a:spLocks/>
                  </p:cNvSpPr>
                  <p:nvPr/>
                </p:nvSpPr>
                <p:spPr bwMode="auto">
                  <a:xfrm>
                    <a:off x="2100" y="2572"/>
                    <a:ext cx="44" cy="58"/>
                  </a:xfrm>
                  <a:custGeom>
                    <a:avLst/>
                    <a:gdLst>
                      <a:gd name="T0" fmla="*/ 44 w 44"/>
                      <a:gd name="T1" fmla="*/ 0 h 58"/>
                      <a:gd name="T2" fmla="*/ 0 w 44"/>
                      <a:gd name="T3" fmla="*/ 25 h 58"/>
                      <a:gd name="T4" fmla="*/ 0 w 44"/>
                      <a:gd name="T5" fmla="*/ 58 h 58"/>
                      <a:gd name="T6" fmla="*/ 44 w 44"/>
                      <a:gd name="T7" fmla="*/ 34 h 58"/>
                      <a:gd name="T8" fmla="*/ 44 w 44"/>
                      <a:gd name="T9" fmla="*/ 0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58"/>
                      <a:gd name="T17" fmla="*/ 44 w 44"/>
                      <a:gd name="T18" fmla="*/ 58 h 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58">
                        <a:moveTo>
                          <a:pt x="44" y="0"/>
                        </a:moveTo>
                        <a:lnTo>
                          <a:pt x="0" y="25"/>
                        </a:lnTo>
                        <a:lnTo>
                          <a:pt x="0" y="58"/>
                        </a:lnTo>
                        <a:lnTo>
                          <a:pt x="44" y="34"/>
                        </a:lnTo>
                        <a:lnTo>
                          <a:pt x="4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33" name="Freeform 138"/>
                  <p:cNvSpPr>
                    <a:spLocks/>
                  </p:cNvSpPr>
                  <p:nvPr/>
                </p:nvSpPr>
                <p:spPr bwMode="auto">
                  <a:xfrm>
                    <a:off x="2100" y="2632"/>
                    <a:ext cx="44" cy="57"/>
                  </a:xfrm>
                  <a:custGeom>
                    <a:avLst/>
                    <a:gdLst>
                      <a:gd name="T0" fmla="*/ 44 w 44"/>
                      <a:gd name="T1" fmla="*/ 0 h 57"/>
                      <a:gd name="T2" fmla="*/ 0 w 44"/>
                      <a:gd name="T3" fmla="*/ 24 h 57"/>
                      <a:gd name="T4" fmla="*/ 0 w 44"/>
                      <a:gd name="T5" fmla="*/ 57 h 57"/>
                      <a:gd name="T6" fmla="*/ 44 w 44"/>
                      <a:gd name="T7" fmla="*/ 31 h 57"/>
                      <a:gd name="T8" fmla="*/ 44 w 44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57"/>
                      <a:gd name="T17" fmla="*/ 44 w 44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57">
                        <a:moveTo>
                          <a:pt x="44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4" y="31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34" name="Freeform 139"/>
                  <p:cNvSpPr>
                    <a:spLocks/>
                  </p:cNvSpPr>
                  <p:nvPr/>
                </p:nvSpPr>
                <p:spPr bwMode="auto">
                  <a:xfrm>
                    <a:off x="2100" y="2632"/>
                    <a:ext cx="44" cy="57"/>
                  </a:xfrm>
                  <a:custGeom>
                    <a:avLst/>
                    <a:gdLst>
                      <a:gd name="T0" fmla="*/ 44 w 44"/>
                      <a:gd name="T1" fmla="*/ 0 h 57"/>
                      <a:gd name="T2" fmla="*/ 0 w 44"/>
                      <a:gd name="T3" fmla="*/ 24 h 57"/>
                      <a:gd name="T4" fmla="*/ 0 w 44"/>
                      <a:gd name="T5" fmla="*/ 57 h 57"/>
                      <a:gd name="T6" fmla="*/ 44 w 44"/>
                      <a:gd name="T7" fmla="*/ 31 h 57"/>
                      <a:gd name="T8" fmla="*/ 44 w 44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57"/>
                      <a:gd name="T17" fmla="*/ 44 w 44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57">
                        <a:moveTo>
                          <a:pt x="44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4" y="31"/>
                        </a:lnTo>
                        <a:lnTo>
                          <a:pt x="4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35" name="Freeform 140"/>
                  <p:cNvSpPr>
                    <a:spLocks/>
                  </p:cNvSpPr>
                  <p:nvPr/>
                </p:nvSpPr>
                <p:spPr bwMode="auto">
                  <a:xfrm>
                    <a:off x="2100" y="2680"/>
                    <a:ext cx="44" cy="58"/>
                  </a:xfrm>
                  <a:custGeom>
                    <a:avLst/>
                    <a:gdLst>
                      <a:gd name="T0" fmla="*/ 44 w 44"/>
                      <a:gd name="T1" fmla="*/ 0 h 58"/>
                      <a:gd name="T2" fmla="*/ 0 w 44"/>
                      <a:gd name="T3" fmla="*/ 24 h 58"/>
                      <a:gd name="T4" fmla="*/ 0 w 44"/>
                      <a:gd name="T5" fmla="*/ 58 h 58"/>
                      <a:gd name="T6" fmla="*/ 44 w 44"/>
                      <a:gd name="T7" fmla="*/ 33 h 58"/>
                      <a:gd name="T8" fmla="*/ 44 w 44"/>
                      <a:gd name="T9" fmla="*/ 0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58"/>
                      <a:gd name="T17" fmla="*/ 44 w 44"/>
                      <a:gd name="T18" fmla="*/ 58 h 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58">
                        <a:moveTo>
                          <a:pt x="44" y="0"/>
                        </a:moveTo>
                        <a:lnTo>
                          <a:pt x="0" y="24"/>
                        </a:lnTo>
                        <a:lnTo>
                          <a:pt x="0" y="58"/>
                        </a:lnTo>
                        <a:lnTo>
                          <a:pt x="44" y="33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36" name="Freeform 141"/>
                  <p:cNvSpPr>
                    <a:spLocks/>
                  </p:cNvSpPr>
                  <p:nvPr/>
                </p:nvSpPr>
                <p:spPr bwMode="auto">
                  <a:xfrm>
                    <a:off x="2100" y="2680"/>
                    <a:ext cx="44" cy="58"/>
                  </a:xfrm>
                  <a:custGeom>
                    <a:avLst/>
                    <a:gdLst>
                      <a:gd name="T0" fmla="*/ 44 w 44"/>
                      <a:gd name="T1" fmla="*/ 0 h 58"/>
                      <a:gd name="T2" fmla="*/ 0 w 44"/>
                      <a:gd name="T3" fmla="*/ 24 h 58"/>
                      <a:gd name="T4" fmla="*/ 0 w 44"/>
                      <a:gd name="T5" fmla="*/ 58 h 58"/>
                      <a:gd name="T6" fmla="*/ 44 w 44"/>
                      <a:gd name="T7" fmla="*/ 33 h 58"/>
                      <a:gd name="T8" fmla="*/ 44 w 44"/>
                      <a:gd name="T9" fmla="*/ 0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58"/>
                      <a:gd name="T17" fmla="*/ 44 w 44"/>
                      <a:gd name="T18" fmla="*/ 58 h 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58">
                        <a:moveTo>
                          <a:pt x="44" y="0"/>
                        </a:moveTo>
                        <a:lnTo>
                          <a:pt x="0" y="24"/>
                        </a:lnTo>
                        <a:lnTo>
                          <a:pt x="0" y="58"/>
                        </a:lnTo>
                        <a:lnTo>
                          <a:pt x="44" y="33"/>
                        </a:lnTo>
                        <a:lnTo>
                          <a:pt x="4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37" name="Freeform 142"/>
                  <p:cNvSpPr>
                    <a:spLocks/>
                  </p:cNvSpPr>
                  <p:nvPr/>
                </p:nvSpPr>
                <p:spPr bwMode="auto">
                  <a:xfrm>
                    <a:off x="2100" y="2734"/>
                    <a:ext cx="44" cy="57"/>
                  </a:xfrm>
                  <a:custGeom>
                    <a:avLst/>
                    <a:gdLst>
                      <a:gd name="T0" fmla="*/ 44 w 44"/>
                      <a:gd name="T1" fmla="*/ 0 h 57"/>
                      <a:gd name="T2" fmla="*/ 0 w 44"/>
                      <a:gd name="T3" fmla="*/ 24 h 57"/>
                      <a:gd name="T4" fmla="*/ 0 w 44"/>
                      <a:gd name="T5" fmla="*/ 57 h 57"/>
                      <a:gd name="T6" fmla="*/ 44 w 44"/>
                      <a:gd name="T7" fmla="*/ 31 h 57"/>
                      <a:gd name="T8" fmla="*/ 44 w 44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57"/>
                      <a:gd name="T17" fmla="*/ 44 w 44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57">
                        <a:moveTo>
                          <a:pt x="44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4" y="31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38" name="Freeform 143"/>
                  <p:cNvSpPr>
                    <a:spLocks/>
                  </p:cNvSpPr>
                  <p:nvPr/>
                </p:nvSpPr>
                <p:spPr bwMode="auto">
                  <a:xfrm>
                    <a:off x="2100" y="2734"/>
                    <a:ext cx="44" cy="57"/>
                  </a:xfrm>
                  <a:custGeom>
                    <a:avLst/>
                    <a:gdLst>
                      <a:gd name="T0" fmla="*/ 44 w 44"/>
                      <a:gd name="T1" fmla="*/ 0 h 57"/>
                      <a:gd name="T2" fmla="*/ 0 w 44"/>
                      <a:gd name="T3" fmla="*/ 24 h 57"/>
                      <a:gd name="T4" fmla="*/ 0 w 44"/>
                      <a:gd name="T5" fmla="*/ 57 h 57"/>
                      <a:gd name="T6" fmla="*/ 44 w 44"/>
                      <a:gd name="T7" fmla="*/ 31 h 57"/>
                      <a:gd name="T8" fmla="*/ 44 w 44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57"/>
                      <a:gd name="T17" fmla="*/ 44 w 44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57">
                        <a:moveTo>
                          <a:pt x="44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4" y="31"/>
                        </a:lnTo>
                        <a:lnTo>
                          <a:pt x="4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39" name="Freeform 144"/>
                  <p:cNvSpPr>
                    <a:spLocks/>
                  </p:cNvSpPr>
                  <p:nvPr/>
                </p:nvSpPr>
                <p:spPr bwMode="auto">
                  <a:xfrm>
                    <a:off x="2105" y="2623"/>
                    <a:ext cx="45" cy="57"/>
                  </a:xfrm>
                  <a:custGeom>
                    <a:avLst/>
                    <a:gdLst>
                      <a:gd name="T0" fmla="*/ 45 w 45"/>
                      <a:gd name="T1" fmla="*/ 0 h 57"/>
                      <a:gd name="T2" fmla="*/ 0 w 45"/>
                      <a:gd name="T3" fmla="*/ 24 h 57"/>
                      <a:gd name="T4" fmla="*/ 0 w 45"/>
                      <a:gd name="T5" fmla="*/ 57 h 57"/>
                      <a:gd name="T6" fmla="*/ 45 w 45"/>
                      <a:gd name="T7" fmla="*/ 31 h 57"/>
                      <a:gd name="T8" fmla="*/ 45 w 45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57"/>
                      <a:gd name="T17" fmla="*/ 45 w 45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57">
                        <a:moveTo>
                          <a:pt x="45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5" y="31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40" name="Freeform 145"/>
                  <p:cNvSpPr>
                    <a:spLocks/>
                  </p:cNvSpPr>
                  <p:nvPr/>
                </p:nvSpPr>
                <p:spPr bwMode="auto">
                  <a:xfrm>
                    <a:off x="2105" y="2623"/>
                    <a:ext cx="45" cy="57"/>
                  </a:xfrm>
                  <a:custGeom>
                    <a:avLst/>
                    <a:gdLst>
                      <a:gd name="T0" fmla="*/ 45 w 45"/>
                      <a:gd name="T1" fmla="*/ 0 h 57"/>
                      <a:gd name="T2" fmla="*/ 0 w 45"/>
                      <a:gd name="T3" fmla="*/ 24 h 57"/>
                      <a:gd name="T4" fmla="*/ 0 w 45"/>
                      <a:gd name="T5" fmla="*/ 57 h 57"/>
                      <a:gd name="T6" fmla="*/ 45 w 45"/>
                      <a:gd name="T7" fmla="*/ 31 h 57"/>
                      <a:gd name="T8" fmla="*/ 45 w 45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57"/>
                      <a:gd name="T17" fmla="*/ 45 w 45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57">
                        <a:moveTo>
                          <a:pt x="45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5" y="31"/>
                        </a:lnTo>
                        <a:lnTo>
                          <a:pt x="4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41" name="Freeform 146"/>
                  <p:cNvSpPr>
                    <a:spLocks/>
                  </p:cNvSpPr>
                  <p:nvPr/>
                </p:nvSpPr>
                <p:spPr bwMode="auto">
                  <a:xfrm>
                    <a:off x="2105" y="2671"/>
                    <a:ext cx="45" cy="57"/>
                  </a:xfrm>
                  <a:custGeom>
                    <a:avLst/>
                    <a:gdLst>
                      <a:gd name="T0" fmla="*/ 45 w 45"/>
                      <a:gd name="T1" fmla="*/ 0 h 57"/>
                      <a:gd name="T2" fmla="*/ 0 w 45"/>
                      <a:gd name="T3" fmla="*/ 24 h 57"/>
                      <a:gd name="T4" fmla="*/ 0 w 45"/>
                      <a:gd name="T5" fmla="*/ 57 h 57"/>
                      <a:gd name="T6" fmla="*/ 45 w 45"/>
                      <a:gd name="T7" fmla="*/ 33 h 57"/>
                      <a:gd name="T8" fmla="*/ 45 w 45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57"/>
                      <a:gd name="T17" fmla="*/ 45 w 45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57">
                        <a:moveTo>
                          <a:pt x="45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5" y="33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42" name="Freeform 147"/>
                  <p:cNvSpPr>
                    <a:spLocks/>
                  </p:cNvSpPr>
                  <p:nvPr/>
                </p:nvSpPr>
                <p:spPr bwMode="auto">
                  <a:xfrm>
                    <a:off x="2105" y="2671"/>
                    <a:ext cx="45" cy="57"/>
                  </a:xfrm>
                  <a:custGeom>
                    <a:avLst/>
                    <a:gdLst>
                      <a:gd name="T0" fmla="*/ 45 w 45"/>
                      <a:gd name="T1" fmla="*/ 0 h 57"/>
                      <a:gd name="T2" fmla="*/ 0 w 45"/>
                      <a:gd name="T3" fmla="*/ 24 h 57"/>
                      <a:gd name="T4" fmla="*/ 0 w 45"/>
                      <a:gd name="T5" fmla="*/ 57 h 57"/>
                      <a:gd name="T6" fmla="*/ 45 w 45"/>
                      <a:gd name="T7" fmla="*/ 33 h 57"/>
                      <a:gd name="T8" fmla="*/ 45 w 45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57"/>
                      <a:gd name="T17" fmla="*/ 45 w 45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57">
                        <a:moveTo>
                          <a:pt x="45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5" y="33"/>
                        </a:lnTo>
                        <a:lnTo>
                          <a:pt x="4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43" name="Freeform 148"/>
                  <p:cNvSpPr>
                    <a:spLocks/>
                  </p:cNvSpPr>
                  <p:nvPr/>
                </p:nvSpPr>
                <p:spPr bwMode="auto">
                  <a:xfrm>
                    <a:off x="2105" y="2725"/>
                    <a:ext cx="45" cy="57"/>
                  </a:xfrm>
                  <a:custGeom>
                    <a:avLst/>
                    <a:gdLst>
                      <a:gd name="T0" fmla="*/ 45 w 45"/>
                      <a:gd name="T1" fmla="*/ 0 h 57"/>
                      <a:gd name="T2" fmla="*/ 0 w 45"/>
                      <a:gd name="T3" fmla="*/ 24 h 57"/>
                      <a:gd name="T4" fmla="*/ 0 w 45"/>
                      <a:gd name="T5" fmla="*/ 57 h 57"/>
                      <a:gd name="T6" fmla="*/ 45 w 45"/>
                      <a:gd name="T7" fmla="*/ 31 h 57"/>
                      <a:gd name="T8" fmla="*/ 45 w 45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57"/>
                      <a:gd name="T17" fmla="*/ 45 w 45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57">
                        <a:moveTo>
                          <a:pt x="45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5" y="31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44" name="Freeform 149"/>
                  <p:cNvSpPr>
                    <a:spLocks/>
                  </p:cNvSpPr>
                  <p:nvPr/>
                </p:nvSpPr>
                <p:spPr bwMode="auto">
                  <a:xfrm>
                    <a:off x="2105" y="2725"/>
                    <a:ext cx="45" cy="57"/>
                  </a:xfrm>
                  <a:custGeom>
                    <a:avLst/>
                    <a:gdLst>
                      <a:gd name="T0" fmla="*/ 45 w 45"/>
                      <a:gd name="T1" fmla="*/ 0 h 57"/>
                      <a:gd name="T2" fmla="*/ 0 w 45"/>
                      <a:gd name="T3" fmla="*/ 24 h 57"/>
                      <a:gd name="T4" fmla="*/ 0 w 45"/>
                      <a:gd name="T5" fmla="*/ 57 h 57"/>
                      <a:gd name="T6" fmla="*/ 45 w 45"/>
                      <a:gd name="T7" fmla="*/ 31 h 57"/>
                      <a:gd name="T8" fmla="*/ 45 w 45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57"/>
                      <a:gd name="T17" fmla="*/ 45 w 45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57">
                        <a:moveTo>
                          <a:pt x="45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5" y="31"/>
                        </a:lnTo>
                        <a:lnTo>
                          <a:pt x="4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45" name="Freeform 159"/>
                  <p:cNvSpPr>
                    <a:spLocks/>
                  </p:cNvSpPr>
                  <p:nvPr/>
                </p:nvSpPr>
                <p:spPr bwMode="auto">
                  <a:xfrm>
                    <a:off x="2537" y="2166"/>
                    <a:ext cx="673" cy="414"/>
                  </a:xfrm>
                  <a:custGeom>
                    <a:avLst/>
                    <a:gdLst>
                      <a:gd name="T0" fmla="*/ 0 w 673"/>
                      <a:gd name="T1" fmla="*/ 362 h 414"/>
                      <a:gd name="T2" fmla="*/ 633 w 673"/>
                      <a:gd name="T3" fmla="*/ 2 h 414"/>
                      <a:gd name="T4" fmla="*/ 634 w 673"/>
                      <a:gd name="T5" fmla="*/ 0 h 414"/>
                      <a:gd name="T6" fmla="*/ 640 w 673"/>
                      <a:gd name="T7" fmla="*/ 0 h 414"/>
                      <a:gd name="T8" fmla="*/ 647 w 673"/>
                      <a:gd name="T9" fmla="*/ 2 h 414"/>
                      <a:gd name="T10" fmla="*/ 655 w 673"/>
                      <a:gd name="T11" fmla="*/ 4 h 414"/>
                      <a:gd name="T12" fmla="*/ 662 w 673"/>
                      <a:gd name="T13" fmla="*/ 10 h 414"/>
                      <a:gd name="T14" fmla="*/ 670 w 673"/>
                      <a:gd name="T15" fmla="*/ 19 h 414"/>
                      <a:gd name="T16" fmla="*/ 673 w 673"/>
                      <a:gd name="T17" fmla="*/ 34 h 414"/>
                      <a:gd name="T18" fmla="*/ 673 w 673"/>
                      <a:gd name="T19" fmla="*/ 54 h 414"/>
                      <a:gd name="T20" fmla="*/ 41 w 673"/>
                      <a:gd name="T21" fmla="*/ 414 h 414"/>
                      <a:gd name="T22" fmla="*/ 0 w 673"/>
                      <a:gd name="T23" fmla="*/ 362 h 41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673"/>
                      <a:gd name="T37" fmla="*/ 0 h 414"/>
                      <a:gd name="T38" fmla="*/ 673 w 673"/>
                      <a:gd name="T39" fmla="*/ 414 h 41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673" h="414">
                        <a:moveTo>
                          <a:pt x="0" y="362"/>
                        </a:moveTo>
                        <a:lnTo>
                          <a:pt x="633" y="2"/>
                        </a:lnTo>
                        <a:lnTo>
                          <a:pt x="634" y="0"/>
                        </a:lnTo>
                        <a:lnTo>
                          <a:pt x="640" y="0"/>
                        </a:lnTo>
                        <a:lnTo>
                          <a:pt x="647" y="2"/>
                        </a:lnTo>
                        <a:lnTo>
                          <a:pt x="655" y="4"/>
                        </a:lnTo>
                        <a:lnTo>
                          <a:pt x="662" y="10"/>
                        </a:lnTo>
                        <a:lnTo>
                          <a:pt x="670" y="19"/>
                        </a:lnTo>
                        <a:lnTo>
                          <a:pt x="673" y="34"/>
                        </a:lnTo>
                        <a:lnTo>
                          <a:pt x="673" y="54"/>
                        </a:lnTo>
                        <a:lnTo>
                          <a:pt x="41" y="414"/>
                        </a:lnTo>
                        <a:lnTo>
                          <a:pt x="0" y="362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46" name="Freeform 160"/>
                  <p:cNvSpPr>
                    <a:spLocks/>
                  </p:cNvSpPr>
                  <p:nvPr/>
                </p:nvSpPr>
                <p:spPr bwMode="auto">
                  <a:xfrm>
                    <a:off x="2537" y="2166"/>
                    <a:ext cx="673" cy="414"/>
                  </a:xfrm>
                  <a:custGeom>
                    <a:avLst/>
                    <a:gdLst>
                      <a:gd name="T0" fmla="*/ 0 w 673"/>
                      <a:gd name="T1" fmla="*/ 362 h 414"/>
                      <a:gd name="T2" fmla="*/ 633 w 673"/>
                      <a:gd name="T3" fmla="*/ 2 h 414"/>
                      <a:gd name="T4" fmla="*/ 634 w 673"/>
                      <a:gd name="T5" fmla="*/ 0 h 414"/>
                      <a:gd name="T6" fmla="*/ 640 w 673"/>
                      <a:gd name="T7" fmla="*/ 0 h 414"/>
                      <a:gd name="T8" fmla="*/ 647 w 673"/>
                      <a:gd name="T9" fmla="*/ 2 h 414"/>
                      <a:gd name="T10" fmla="*/ 655 w 673"/>
                      <a:gd name="T11" fmla="*/ 4 h 414"/>
                      <a:gd name="T12" fmla="*/ 662 w 673"/>
                      <a:gd name="T13" fmla="*/ 10 h 414"/>
                      <a:gd name="T14" fmla="*/ 670 w 673"/>
                      <a:gd name="T15" fmla="*/ 19 h 414"/>
                      <a:gd name="T16" fmla="*/ 673 w 673"/>
                      <a:gd name="T17" fmla="*/ 34 h 414"/>
                      <a:gd name="T18" fmla="*/ 673 w 673"/>
                      <a:gd name="T19" fmla="*/ 54 h 414"/>
                      <a:gd name="T20" fmla="*/ 41 w 673"/>
                      <a:gd name="T21" fmla="*/ 414 h 414"/>
                      <a:gd name="T22" fmla="*/ 0 w 673"/>
                      <a:gd name="T23" fmla="*/ 362 h 41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673"/>
                      <a:gd name="T37" fmla="*/ 0 h 414"/>
                      <a:gd name="T38" fmla="*/ 673 w 673"/>
                      <a:gd name="T39" fmla="*/ 414 h 41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673" h="414">
                        <a:moveTo>
                          <a:pt x="0" y="362"/>
                        </a:moveTo>
                        <a:lnTo>
                          <a:pt x="633" y="2"/>
                        </a:lnTo>
                        <a:lnTo>
                          <a:pt x="634" y="0"/>
                        </a:lnTo>
                        <a:lnTo>
                          <a:pt x="640" y="0"/>
                        </a:lnTo>
                        <a:lnTo>
                          <a:pt x="647" y="2"/>
                        </a:lnTo>
                        <a:lnTo>
                          <a:pt x="655" y="4"/>
                        </a:lnTo>
                        <a:lnTo>
                          <a:pt x="662" y="10"/>
                        </a:lnTo>
                        <a:lnTo>
                          <a:pt x="670" y="19"/>
                        </a:lnTo>
                        <a:lnTo>
                          <a:pt x="673" y="34"/>
                        </a:lnTo>
                        <a:lnTo>
                          <a:pt x="673" y="54"/>
                        </a:lnTo>
                        <a:lnTo>
                          <a:pt x="41" y="414"/>
                        </a:lnTo>
                        <a:lnTo>
                          <a:pt x="0" y="362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47" name="Freeform 161"/>
                  <p:cNvSpPr>
                    <a:spLocks/>
                  </p:cNvSpPr>
                  <p:nvPr/>
                </p:nvSpPr>
                <p:spPr bwMode="auto">
                  <a:xfrm>
                    <a:off x="2543" y="2168"/>
                    <a:ext cx="667" cy="406"/>
                  </a:xfrm>
                  <a:custGeom>
                    <a:avLst/>
                    <a:gdLst>
                      <a:gd name="T0" fmla="*/ 630 w 667"/>
                      <a:gd name="T1" fmla="*/ 0 h 406"/>
                      <a:gd name="T2" fmla="*/ 632 w 667"/>
                      <a:gd name="T3" fmla="*/ 0 h 406"/>
                      <a:gd name="T4" fmla="*/ 638 w 667"/>
                      <a:gd name="T5" fmla="*/ 0 h 406"/>
                      <a:gd name="T6" fmla="*/ 645 w 667"/>
                      <a:gd name="T7" fmla="*/ 2 h 406"/>
                      <a:gd name="T8" fmla="*/ 654 w 667"/>
                      <a:gd name="T9" fmla="*/ 6 h 406"/>
                      <a:gd name="T10" fmla="*/ 662 w 667"/>
                      <a:gd name="T11" fmla="*/ 15 h 406"/>
                      <a:gd name="T12" fmla="*/ 666 w 667"/>
                      <a:gd name="T13" fmla="*/ 28 h 406"/>
                      <a:gd name="T14" fmla="*/ 667 w 667"/>
                      <a:gd name="T15" fmla="*/ 47 h 406"/>
                      <a:gd name="T16" fmla="*/ 35 w 667"/>
                      <a:gd name="T17" fmla="*/ 406 h 406"/>
                      <a:gd name="T18" fmla="*/ 0 w 667"/>
                      <a:gd name="T19" fmla="*/ 360 h 406"/>
                      <a:gd name="T20" fmla="*/ 630 w 667"/>
                      <a:gd name="T21" fmla="*/ 0 h 40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667"/>
                      <a:gd name="T34" fmla="*/ 0 h 406"/>
                      <a:gd name="T35" fmla="*/ 667 w 667"/>
                      <a:gd name="T36" fmla="*/ 406 h 40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667" h="406">
                        <a:moveTo>
                          <a:pt x="630" y="0"/>
                        </a:moveTo>
                        <a:lnTo>
                          <a:pt x="632" y="0"/>
                        </a:lnTo>
                        <a:lnTo>
                          <a:pt x="638" y="0"/>
                        </a:lnTo>
                        <a:lnTo>
                          <a:pt x="645" y="2"/>
                        </a:lnTo>
                        <a:lnTo>
                          <a:pt x="654" y="6"/>
                        </a:lnTo>
                        <a:lnTo>
                          <a:pt x="662" y="15"/>
                        </a:lnTo>
                        <a:lnTo>
                          <a:pt x="666" y="28"/>
                        </a:lnTo>
                        <a:lnTo>
                          <a:pt x="667" y="47"/>
                        </a:lnTo>
                        <a:lnTo>
                          <a:pt x="35" y="406"/>
                        </a:lnTo>
                        <a:lnTo>
                          <a:pt x="0" y="360"/>
                        </a:lnTo>
                        <a:lnTo>
                          <a:pt x="630" y="0"/>
                        </a:lnTo>
                        <a:close/>
                      </a:path>
                    </a:pathLst>
                  </a:custGeom>
                  <a:solidFill>
                    <a:srgbClr val="FF2B2B"/>
                  </a:solidFill>
                  <a:ln w="0">
                    <a:solidFill>
                      <a:srgbClr val="FF2B2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48" name="Freeform 162"/>
                  <p:cNvSpPr>
                    <a:spLocks/>
                  </p:cNvSpPr>
                  <p:nvPr/>
                </p:nvSpPr>
                <p:spPr bwMode="auto">
                  <a:xfrm>
                    <a:off x="2548" y="2170"/>
                    <a:ext cx="661" cy="397"/>
                  </a:xfrm>
                  <a:custGeom>
                    <a:avLst/>
                    <a:gdLst>
                      <a:gd name="T0" fmla="*/ 629 w 661"/>
                      <a:gd name="T1" fmla="*/ 0 h 397"/>
                      <a:gd name="T2" fmla="*/ 631 w 661"/>
                      <a:gd name="T3" fmla="*/ 0 h 397"/>
                      <a:gd name="T4" fmla="*/ 638 w 661"/>
                      <a:gd name="T5" fmla="*/ 0 h 397"/>
                      <a:gd name="T6" fmla="*/ 646 w 661"/>
                      <a:gd name="T7" fmla="*/ 4 h 397"/>
                      <a:gd name="T8" fmla="*/ 655 w 661"/>
                      <a:gd name="T9" fmla="*/ 11 h 397"/>
                      <a:gd name="T10" fmla="*/ 661 w 661"/>
                      <a:gd name="T11" fmla="*/ 22 h 397"/>
                      <a:gd name="T12" fmla="*/ 661 w 661"/>
                      <a:gd name="T13" fmla="*/ 39 h 397"/>
                      <a:gd name="T14" fmla="*/ 32 w 661"/>
                      <a:gd name="T15" fmla="*/ 397 h 397"/>
                      <a:gd name="T16" fmla="*/ 0 w 661"/>
                      <a:gd name="T17" fmla="*/ 358 h 397"/>
                      <a:gd name="T18" fmla="*/ 629 w 661"/>
                      <a:gd name="T19" fmla="*/ 0 h 39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61"/>
                      <a:gd name="T31" fmla="*/ 0 h 397"/>
                      <a:gd name="T32" fmla="*/ 661 w 661"/>
                      <a:gd name="T33" fmla="*/ 397 h 39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61" h="397">
                        <a:moveTo>
                          <a:pt x="629" y="0"/>
                        </a:moveTo>
                        <a:lnTo>
                          <a:pt x="631" y="0"/>
                        </a:lnTo>
                        <a:lnTo>
                          <a:pt x="638" y="0"/>
                        </a:lnTo>
                        <a:lnTo>
                          <a:pt x="646" y="4"/>
                        </a:lnTo>
                        <a:lnTo>
                          <a:pt x="655" y="11"/>
                        </a:lnTo>
                        <a:lnTo>
                          <a:pt x="661" y="22"/>
                        </a:lnTo>
                        <a:lnTo>
                          <a:pt x="661" y="39"/>
                        </a:lnTo>
                        <a:lnTo>
                          <a:pt x="32" y="397"/>
                        </a:lnTo>
                        <a:lnTo>
                          <a:pt x="0" y="358"/>
                        </a:lnTo>
                        <a:lnTo>
                          <a:pt x="629" y="0"/>
                        </a:lnTo>
                        <a:close/>
                      </a:path>
                    </a:pathLst>
                  </a:custGeom>
                  <a:solidFill>
                    <a:srgbClr val="FF5555"/>
                  </a:solidFill>
                  <a:ln w="0">
                    <a:solidFill>
                      <a:srgbClr val="FF555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49" name="Freeform 163"/>
                  <p:cNvSpPr>
                    <a:spLocks/>
                  </p:cNvSpPr>
                  <p:nvPr/>
                </p:nvSpPr>
                <p:spPr bwMode="auto">
                  <a:xfrm>
                    <a:off x="2556" y="2170"/>
                    <a:ext cx="653" cy="391"/>
                  </a:xfrm>
                  <a:custGeom>
                    <a:avLst/>
                    <a:gdLst>
                      <a:gd name="T0" fmla="*/ 625 w 653"/>
                      <a:gd name="T1" fmla="*/ 0 h 391"/>
                      <a:gd name="T2" fmla="*/ 627 w 653"/>
                      <a:gd name="T3" fmla="*/ 0 h 391"/>
                      <a:gd name="T4" fmla="*/ 632 w 653"/>
                      <a:gd name="T5" fmla="*/ 2 h 391"/>
                      <a:gd name="T6" fmla="*/ 640 w 653"/>
                      <a:gd name="T7" fmla="*/ 6 h 391"/>
                      <a:gd name="T8" fmla="*/ 647 w 653"/>
                      <a:gd name="T9" fmla="*/ 11 h 391"/>
                      <a:gd name="T10" fmla="*/ 651 w 653"/>
                      <a:gd name="T11" fmla="*/ 21 h 391"/>
                      <a:gd name="T12" fmla="*/ 653 w 653"/>
                      <a:gd name="T13" fmla="*/ 33 h 391"/>
                      <a:gd name="T14" fmla="*/ 24 w 653"/>
                      <a:gd name="T15" fmla="*/ 391 h 391"/>
                      <a:gd name="T16" fmla="*/ 0 w 653"/>
                      <a:gd name="T17" fmla="*/ 358 h 391"/>
                      <a:gd name="T18" fmla="*/ 625 w 653"/>
                      <a:gd name="T19" fmla="*/ 0 h 39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53"/>
                      <a:gd name="T31" fmla="*/ 0 h 391"/>
                      <a:gd name="T32" fmla="*/ 653 w 653"/>
                      <a:gd name="T33" fmla="*/ 391 h 39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53" h="391">
                        <a:moveTo>
                          <a:pt x="625" y="0"/>
                        </a:moveTo>
                        <a:lnTo>
                          <a:pt x="627" y="0"/>
                        </a:lnTo>
                        <a:lnTo>
                          <a:pt x="632" y="2"/>
                        </a:lnTo>
                        <a:lnTo>
                          <a:pt x="640" y="6"/>
                        </a:lnTo>
                        <a:lnTo>
                          <a:pt x="647" y="11"/>
                        </a:lnTo>
                        <a:lnTo>
                          <a:pt x="651" y="21"/>
                        </a:lnTo>
                        <a:lnTo>
                          <a:pt x="653" y="33"/>
                        </a:lnTo>
                        <a:lnTo>
                          <a:pt x="24" y="391"/>
                        </a:lnTo>
                        <a:lnTo>
                          <a:pt x="0" y="358"/>
                        </a:lnTo>
                        <a:lnTo>
                          <a:pt x="625" y="0"/>
                        </a:lnTo>
                        <a:close/>
                      </a:path>
                    </a:pathLst>
                  </a:custGeom>
                  <a:solidFill>
                    <a:srgbClr val="FF8080"/>
                  </a:solidFill>
                  <a:ln w="0">
                    <a:solidFill>
                      <a:srgbClr val="FF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50" name="Freeform 164"/>
                  <p:cNvSpPr>
                    <a:spLocks/>
                  </p:cNvSpPr>
                  <p:nvPr/>
                </p:nvSpPr>
                <p:spPr bwMode="auto">
                  <a:xfrm>
                    <a:off x="2561" y="2170"/>
                    <a:ext cx="646" cy="384"/>
                  </a:xfrm>
                  <a:custGeom>
                    <a:avLst/>
                    <a:gdLst>
                      <a:gd name="T0" fmla="*/ 623 w 646"/>
                      <a:gd name="T1" fmla="*/ 0 h 384"/>
                      <a:gd name="T2" fmla="*/ 625 w 646"/>
                      <a:gd name="T3" fmla="*/ 2 h 384"/>
                      <a:gd name="T4" fmla="*/ 627 w 646"/>
                      <a:gd name="T5" fmla="*/ 2 h 384"/>
                      <a:gd name="T6" fmla="*/ 631 w 646"/>
                      <a:gd name="T7" fmla="*/ 4 h 384"/>
                      <a:gd name="T8" fmla="*/ 635 w 646"/>
                      <a:gd name="T9" fmla="*/ 6 h 384"/>
                      <a:gd name="T10" fmla="*/ 638 w 646"/>
                      <a:gd name="T11" fmla="*/ 9 h 384"/>
                      <a:gd name="T12" fmla="*/ 642 w 646"/>
                      <a:gd name="T13" fmla="*/ 13 h 384"/>
                      <a:gd name="T14" fmla="*/ 644 w 646"/>
                      <a:gd name="T15" fmla="*/ 17 h 384"/>
                      <a:gd name="T16" fmla="*/ 646 w 646"/>
                      <a:gd name="T17" fmla="*/ 22 h 384"/>
                      <a:gd name="T18" fmla="*/ 646 w 646"/>
                      <a:gd name="T19" fmla="*/ 30 h 384"/>
                      <a:gd name="T20" fmla="*/ 19 w 646"/>
                      <a:gd name="T21" fmla="*/ 384 h 384"/>
                      <a:gd name="T22" fmla="*/ 0 w 646"/>
                      <a:gd name="T23" fmla="*/ 358 h 384"/>
                      <a:gd name="T24" fmla="*/ 623 w 646"/>
                      <a:gd name="T25" fmla="*/ 0 h 38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46"/>
                      <a:gd name="T40" fmla="*/ 0 h 384"/>
                      <a:gd name="T41" fmla="*/ 646 w 646"/>
                      <a:gd name="T42" fmla="*/ 384 h 38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46" h="384">
                        <a:moveTo>
                          <a:pt x="623" y="0"/>
                        </a:moveTo>
                        <a:lnTo>
                          <a:pt x="625" y="2"/>
                        </a:lnTo>
                        <a:lnTo>
                          <a:pt x="627" y="2"/>
                        </a:lnTo>
                        <a:lnTo>
                          <a:pt x="631" y="4"/>
                        </a:lnTo>
                        <a:lnTo>
                          <a:pt x="635" y="6"/>
                        </a:lnTo>
                        <a:lnTo>
                          <a:pt x="638" y="9"/>
                        </a:lnTo>
                        <a:lnTo>
                          <a:pt x="642" y="13"/>
                        </a:lnTo>
                        <a:lnTo>
                          <a:pt x="644" y="17"/>
                        </a:lnTo>
                        <a:lnTo>
                          <a:pt x="646" y="22"/>
                        </a:lnTo>
                        <a:lnTo>
                          <a:pt x="646" y="30"/>
                        </a:lnTo>
                        <a:lnTo>
                          <a:pt x="19" y="384"/>
                        </a:lnTo>
                        <a:lnTo>
                          <a:pt x="0" y="358"/>
                        </a:lnTo>
                        <a:lnTo>
                          <a:pt x="623" y="0"/>
                        </a:lnTo>
                        <a:close/>
                      </a:path>
                    </a:pathLst>
                  </a:custGeom>
                  <a:solidFill>
                    <a:srgbClr val="FFAAAA"/>
                  </a:solidFill>
                  <a:ln w="0">
                    <a:solidFill>
                      <a:srgbClr val="FFAA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51" name="Freeform 165"/>
                  <p:cNvSpPr>
                    <a:spLocks/>
                  </p:cNvSpPr>
                  <p:nvPr/>
                </p:nvSpPr>
                <p:spPr bwMode="auto">
                  <a:xfrm>
                    <a:off x="2569" y="2172"/>
                    <a:ext cx="638" cy="376"/>
                  </a:xfrm>
                  <a:custGeom>
                    <a:avLst/>
                    <a:gdLst>
                      <a:gd name="T0" fmla="*/ 619 w 638"/>
                      <a:gd name="T1" fmla="*/ 0 h 376"/>
                      <a:gd name="T2" fmla="*/ 621 w 638"/>
                      <a:gd name="T3" fmla="*/ 0 h 376"/>
                      <a:gd name="T4" fmla="*/ 623 w 638"/>
                      <a:gd name="T5" fmla="*/ 2 h 376"/>
                      <a:gd name="T6" fmla="*/ 627 w 638"/>
                      <a:gd name="T7" fmla="*/ 6 h 376"/>
                      <a:gd name="T8" fmla="*/ 632 w 638"/>
                      <a:gd name="T9" fmla="*/ 9 h 376"/>
                      <a:gd name="T10" fmla="*/ 634 w 638"/>
                      <a:gd name="T11" fmla="*/ 13 h 376"/>
                      <a:gd name="T12" fmla="*/ 638 w 638"/>
                      <a:gd name="T13" fmla="*/ 17 h 376"/>
                      <a:gd name="T14" fmla="*/ 638 w 638"/>
                      <a:gd name="T15" fmla="*/ 22 h 376"/>
                      <a:gd name="T16" fmla="*/ 13 w 638"/>
                      <a:gd name="T17" fmla="*/ 376 h 376"/>
                      <a:gd name="T18" fmla="*/ 0 w 638"/>
                      <a:gd name="T19" fmla="*/ 356 h 376"/>
                      <a:gd name="T20" fmla="*/ 619 w 638"/>
                      <a:gd name="T21" fmla="*/ 0 h 37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638"/>
                      <a:gd name="T34" fmla="*/ 0 h 376"/>
                      <a:gd name="T35" fmla="*/ 638 w 638"/>
                      <a:gd name="T36" fmla="*/ 376 h 37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638" h="376">
                        <a:moveTo>
                          <a:pt x="619" y="0"/>
                        </a:moveTo>
                        <a:lnTo>
                          <a:pt x="621" y="0"/>
                        </a:lnTo>
                        <a:lnTo>
                          <a:pt x="623" y="2"/>
                        </a:lnTo>
                        <a:lnTo>
                          <a:pt x="627" y="6"/>
                        </a:lnTo>
                        <a:lnTo>
                          <a:pt x="632" y="9"/>
                        </a:lnTo>
                        <a:lnTo>
                          <a:pt x="634" y="13"/>
                        </a:lnTo>
                        <a:lnTo>
                          <a:pt x="638" y="17"/>
                        </a:lnTo>
                        <a:lnTo>
                          <a:pt x="638" y="22"/>
                        </a:lnTo>
                        <a:lnTo>
                          <a:pt x="13" y="376"/>
                        </a:lnTo>
                        <a:lnTo>
                          <a:pt x="0" y="356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FFD5D5"/>
                  </a:solidFill>
                  <a:ln w="0">
                    <a:solidFill>
                      <a:srgbClr val="FFD5D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52" name="Freeform 166"/>
                  <p:cNvSpPr>
                    <a:spLocks/>
                  </p:cNvSpPr>
                  <p:nvPr/>
                </p:nvSpPr>
                <p:spPr bwMode="auto">
                  <a:xfrm>
                    <a:off x="2574" y="2172"/>
                    <a:ext cx="633" cy="371"/>
                  </a:xfrm>
                  <a:custGeom>
                    <a:avLst/>
                    <a:gdLst>
                      <a:gd name="T0" fmla="*/ 633 w 633"/>
                      <a:gd name="T1" fmla="*/ 17 h 371"/>
                      <a:gd name="T2" fmla="*/ 8 w 633"/>
                      <a:gd name="T3" fmla="*/ 371 h 371"/>
                      <a:gd name="T4" fmla="*/ 0 w 633"/>
                      <a:gd name="T5" fmla="*/ 356 h 371"/>
                      <a:gd name="T6" fmla="*/ 620 w 633"/>
                      <a:gd name="T7" fmla="*/ 0 h 371"/>
                      <a:gd name="T8" fmla="*/ 633 w 633"/>
                      <a:gd name="T9" fmla="*/ 17 h 3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3"/>
                      <a:gd name="T16" fmla="*/ 0 h 371"/>
                      <a:gd name="T17" fmla="*/ 633 w 633"/>
                      <a:gd name="T18" fmla="*/ 371 h 3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3" h="371">
                        <a:moveTo>
                          <a:pt x="633" y="17"/>
                        </a:moveTo>
                        <a:lnTo>
                          <a:pt x="8" y="371"/>
                        </a:lnTo>
                        <a:lnTo>
                          <a:pt x="0" y="356"/>
                        </a:lnTo>
                        <a:lnTo>
                          <a:pt x="620" y="0"/>
                        </a:lnTo>
                        <a:lnTo>
                          <a:pt x="633" y="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53" name="Freeform 167"/>
                  <p:cNvSpPr>
                    <a:spLocks/>
                  </p:cNvSpPr>
                  <p:nvPr/>
                </p:nvSpPr>
                <p:spPr bwMode="auto">
                  <a:xfrm>
                    <a:off x="2522" y="2522"/>
                    <a:ext cx="65" cy="67"/>
                  </a:xfrm>
                  <a:custGeom>
                    <a:avLst/>
                    <a:gdLst>
                      <a:gd name="T0" fmla="*/ 47 w 65"/>
                      <a:gd name="T1" fmla="*/ 65 h 67"/>
                      <a:gd name="T2" fmla="*/ 60 w 65"/>
                      <a:gd name="T3" fmla="*/ 54 h 67"/>
                      <a:gd name="T4" fmla="*/ 65 w 65"/>
                      <a:gd name="T5" fmla="*/ 38 h 67"/>
                      <a:gd name="T6" fmla="*/ 62 w 65"/>
                      <a:gd name="T7" fmla="*/ 21 h 67"/>
                      <a:gd name="T8" fmla="*/ 51 w 65"/>
                      <a:gd name="T9" fmla="*/ 6 h 67"/>
                      <a:gd name="T10" fmla="*/ 36 w 65"/>
                      <a:gd name="T11" fmla="*/ 0 h 67"/>
                      <a:gd name="T12" fmla="*/ 19 w 65"/>
                      <a:gd name="T13" fmla="*/ 2 h 67"/>
                      <a:gd name="T14" fmla="*/ 6 w 65"/>
                      <a:gd name="T15" fmla="*/ 13 h 67"/>
                      <a:gd name="T16" fmla="*/ 0 w 65"/>
                      <a:gd name="T17" fmla="*/ 28 h 67"/>
                      <a:gd name="T18" fmla="*/ 4 w 65"/>
                      <a:gd name="T19" fmla="*/ 47 h 67"/>
                      <a:gd name="T20" fmla="*/ 15 w 65"/>
                      <a:gd name="T21" fmla="*/ 60 h 67"/>
                      <a:gd name="T22" fmla="*/ 30 w 65"/>
                      <a:gd name="T23" fmla="*/ 67 h 67"/>
                      <a:gd name="T24" fmla="*/ 47 w 65"/>
                      <a:gd name="T25" fmla="*/ 65 h 6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5"/>
                      <a:gd name="T40" fmla="*/ 0 h 67"/>
                      <a:gd name="T41" fmla="*/ 65 w 65"/>
                      <a:gd name="T42" fmla="*/ 67 h 6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5" h="67">
                        <a:moveTo>
                          <a:pt x="47" y="65"/>
                        </a:moveTo>
                        <a:lnTo>
                          <a:pt x="60" y="54"/>
                        </a:lnTo>
                        <a:lnTo>
                          <a:pt x="65" y="38"/>
                        </a:lnTo>
                        <a:lnTo>
                          <a:pt x="62" y="21"/>
                        </a:lnTo>
                        <a:lnTo>
                          <a:pt x="51" y="6"/>
                        </a:lnTo>
                        <a:lnTo>
                          <a:pt x="36" y="0"/>
                        </a:lnTo>
                        <a:lnTo>
                          <a:pt x="19" y="2"/>
                        </a:lnTo>
                        <a:lnTo>
                          <a:pt x="6" y="13"/>
                        </a:lnTo>
                        <a:lnTo>
                          <a:pt x="0" y="28"/>
                        </a:lnTo>
                        <a:lnTo>
                          <a:pt x="4" y="47"/>
                        </a:lnTo>
                        <a:lnTo>
                          <a:pt x="15" y="60"/>
                        </a:lnTo>
                        <a:lnTo>
                          <a:pt x="30" y="67"/>
                        </a:lnTo>
                        <a:lnTo>
                          <a:pt x="47" y="65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54" name="Freeform 168"/>
                  <p:cNvSpPr>
                    <a:spLocks/>
                  </p:cNvSpPr>
                  <p:nvPr/>
                </p:nvSpPr>
                <p:spPr bwMode="auto">
                  <a:xfrm>
                    <a:off x="2522" y="2522"/>
                    <a:ext cx="65" cy="67"/>
                  </a:xfrm>
                  <a:custGeom>
                    <a:avLst/>
                    <a:gdLst>
                      <a:gd name="T0" fmla="*/ 47 w 65"/>
                      <a:gd name="T1" fmla="*/ 65 h 67"/>
                      <a:gd name="T2" fmla="*/ 60 w 65"/>
                      <a:gd name="T3" fmla="*/ 54 h 67"/>
                      <a:gd name="T4" fmla="*/ 65 w 65"/>
                      <a:gd name="T5" fmla="*/ 38 h 67"/>
                      <a:gd name="T6" fmla="*/ 62 w 65"/>
                      <a:gd name="T7" fmla="*/ 21 h 67"/>
                      <a:gd name="T8" fmla="*/ 51 w 65"/>
                      <a:gd name="T9" fmla="*/ 6 h 67"/>
                      <a:gd name="T10" fmla="*/ 36 w 65"/>
                      <a:gd name="T11" fmla="*/ 0 h 67"/>
                      <a:gd name="T12" fmla="*/ 19 w 65"/>
                      <a:gd name="T13" fmla="*/ 2 h 67"/>
                      <a:gd name="T14" fmla="*/ 6 w 65"/>
                      <a:gd name="T15" fmla="*/ 13 h 67"/>
                      <a:gd name="T16" fmla="*/ 0 w 65"/>
                      <a:gd name="T17" fmla="*/ 28 h 67"/>
                      <a:gd name="T18" fmla="*/ 4 w 65"/>
                      <a:gd name="T19" fmla="*/ 47 h 67"/>
                      <a:gd name="T20" fmla="*/ 15 w 65"/>
                      <a:gd name="T21" fmla="*/ 60 h 67"/>
                      <a:gd name="T22" fmla="*/ 30 w 65"/>
                      <a:gd name="T23" fmla="*/ 67 h 67"/>
                      <a:gd name="T24" fmla="*/ 47 w 65"/>
                      <a:gd name="T25" fmla="*/ 65 h 6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5"/>
                      <a:gd name="T40" fmla="*/ 0 h 67"/>
                      <a:gd name="T41" fmla="*/ 65 w 65"/>
                      <a:gd name="T42" fmla="*/ 67 h 6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5" h="67">
                        <a:moveTo>
                          <a:pt x="47" y="65"/>
                        </a:moveTo>
                        <a:lnTo>
                          <a:pt x="60" y="54"/>
                        </a:lnTo>
                        <a:lnTo>
                          <a:pt x="65" y="38"/>
                        </a:lnTo>
                        <a:lnTo>
                          <a:pt x="62" y="21"/>
                        </a:lnTo>
                        <a:lnTo>
                          <a:pt x="51" y="6"/>
                        </a:lnTo>
                        <a:lnTo>
                          <a:pt x="36" y="0"/>
                        </a:lnTo>
                        <a:lnTo>
                          <a:pt x="19" y="2"/>
                        </a:lnTo>
                        <a:lnTo>
                          <a:pt x="6" y="13"/>
                        </a:lnTo>
                        <a:lnTo>
                          <a:pt x="0" y="28"/>
                        </a:lnTo>
                        <a:lnTo>
                          <a:pt x="4" y="47"/>
                        </a:lnTo>
                        <a:lnTo>
                          <a:pt x="15" y="60"/>
                        </a:lnTo>
                        <a:lnTo>
                          <a:pt x="30" y="67"/>
                        </a:lnTo>
                        <a:lnTo>
                          <a:pt x="47" y="65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55" name="Freeform 169"/>
                  <p:cNvSpPr>
                    <a:spLocks/>
                  </p:cNvSpPr>
                  <p:nvPr/>
                </p:nvSpPr>
                <p:spPr bwMode="auto">
                  <a:xfrm>
                    <a:off x="1109" y="2545"/>
                    <a:ext cx="141" cy="63"/>
                  </a:xfrm>
                  <a:custGeom>
                    <a:avLst/>
                    <a:gdLst>
                      <a:gd name="T0" fmla="*/ 0 w 141"/>
                      <a:gd name="T1" fmla="*/ 31 h 63"/>
                      <a:gd name="T2" fmla="*/ 75 w 141"/>
                      <a:gd name="T3" fmla="*/ 0 h 63"/>
                      <a:gd name="T4" fmla="*/ 141 w 141"/>
                      <a:gd name="T5" fmla="*/ 29 h 63"/>
                      <a:gd name="T6" fmla="*/ 71 w 141"/>
                      <a:gd name="T7" fmla="*/ 63 h 63"/>
                      <a:gd name="T8" fmla="*/ 0 w 141"/>
                      <a:gd name="T9" fmla="*/ 31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1"/>
                      <a:gd name="T16" fmla="*/ 0 h 63"/>
                      <a:gd name="T17" fmla="*/ 141 w 141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1" h="63">
                        <a:moveTo>
                          <a:pt x="0" y="31"/>
                        </a:moveTo>
                        <a:lnTo>
                          <a:pt x="75" y="0"/>
                        </a:lnTo>
                        <a:lnTo>
                          <a:pt x="141" y="29"/>
                        </a:lnTo>
                        <a:lnTo>
                          <a:pt x="71" y="63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80FF80"/>
                  </a:solidFill>
                  <a:ln w="0">
                    <a:solidFill>
                      <a:srgbClr val="80FF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56" name="Freeform 175"/>
                  <p:cNvSpPr>
                    <a:spLocks/>
                  </p:cNvSpPr>
                  <p:nvPr/>
                </p:nvSpPr>
                <p:spPr bwMode="auto">
                  <a:xfrm>
                    <a:off x="1271" y="2228"/>
                    <a:ext cx="1073" cy="471"/>
                  </a:xfrm>
                  <a:custGeom>
                    <a:avLst/>
                    <a:gdLst>
                      <a:gd name="T0" fmla="*/ 1073 w 1073"/>
                      <a:gd name="T1" fmla="*/ 456 h 471"/>
                      <a:gd name="T2" fmla="*/ 981 w 1073"/>
                      <a:gd name="T3" fmla="*/ 294 h 471"/>
                      <a:gd name="T4" fmla="*/ 977 w 1073"/>
                      <a:gd name="T5" fmla="*/ 296 h 471"/>
                      <a:gd name="T6" fmla="*/ 966 w 1073"/>
                      <a:gd name="T7" fmla="*/ 304 h 471"/>
                      <a:gd name="T8" fmla="*/ 949 w 1073"/>
                      <a:gd name="T9" fmla="*/ 315 h 471"/>
                      <a:gd name="T10" fmla="*/ 925 w 1073"/>
                      <a:gd name="T11" fmla="*/ 330 h 471"/>
                      <a:gd name="T12" fmla="*/ 897 w 1073"/>
                      <a:gd name="T13" fmla="*/ 346 h 471"/>
                      <a:gd name="T14" fmla="*/ 866 w 1073"/>
                      <a:gd name="T15" fmla="*/ 365 h 471"/>
                      <a:gd name="T16" fmla="*/ 829 w 1073"/>
                      <a:gd name="T17" fmla="*/ 383 h 471"/>
                      <a:gd name="T18" fmla="*/ 790 w 1073"/>
                      <a:gd name="T19" fmla="*/ 402 h 471"/>
                      <a:gd name="T20" fmla="*/ 749 w 1073"/>
                      <a:gd name="T21" fmla="*/ 421 h 471"/>
                      <a:gd name="T22" fmla="*/ 708 w 1073"/>
                      <a:gd name="T23" fmla="*/ 435 h 471"/>
                      <a:gd name="T24" fmla="*/ 665 w 1073"/>
                      <a:gd name="T25" fmla="*/ 448 h 471"/>
                      <a:gd name="T26" fmla="*/ 662 w 1073"/>
                      <a:gd name="T27" fmla="*/ 450 h 471"/>
                      <a:gd name="T28" fmla="*/ 653 w 1073"/>
                      <a:gd name="T29" fmla="*/ 452 h 471"/>
                      <a:gd name="T30" fmla="*/ 638 w 1073"/>
                      <a:gd name="T31" fmla="*/ 456 h 471"/>
                      <a:gd name="T32" fmla="*/ 615 w 1073"/>
                      <a:gd name="T33" fmla="*/ 461 h 471"/>
                      <a:gd name="T34" fmla="*/ 586 w 1073"/>
                      <a:gd name="T35" fmla="*/ 465 h 471"/>
                      <a:gd name="T36" fmla="*/ 549 w 1073"/>
                      <a:gd name="T37" fmla="*/ 469 h 471"/>
                      <a:gd name="T38" fmla="*/ 502 w 1073"/>
                      <a:gd name="T39" fmla="*/ 471 h 471"/>
                      <a:gd name="T40" fmla="*/ 447 w 1073"/>
                      <a:gd name="T41" fmla="*/ 471 h 471"/>
                      <a:gd name="T42" fmla="*/ 380 w 1073"/>
                      <a:gd name="T43" fmla="*/ 469 h 471"/>
                      <a:gd name="T44" fmla="*/ 304 w 1073"/>
                      <a:gd name="T45" fmla="*/ 463 h 471"/>
                      <a:gd name="T46" fmla="*/ 298 w 1073"/>
                      <a:gd name="T47" fmla="*/ 463 h 471"/>
                      <a:gd name="T48" fmla="*/ 280 w 1073"/>
                      <a:gd name="T49" fmla="*/ 459 h 471"/>
                      <a:gd name="T50" fmla="*/ 254 w 1073"/>
                      <a:gd name="T51" fmla="*/ 454 h 471"/>
                      <a:gd name="T52" fmla="*/ 222 w 1073"/>
                      <a:gd name="T53" fmla="*/ 446 h 471"/>
                      <a:gd name="T54" fmla="*/ 185 w 1073"/>
                      <a:gd name="T55" fmla="*/ 433 h 471"/>
                      <a:gd name="T56" fmla="*/ 146 w 1073"/>
                      <a:gd name="T57" fmla="*/ 417 h 471"/>
                      <a:gd name="T58" fmla="*/ 107 w 1073"/>
                      <a:gd name="T59" fmla="*/ 395 h 471"/>
                      <a:gd name="T60" fmla="*/ 70 w 1073"/>
                      <a:gd name="T61" fmla="*/ 367 h 471"/>
                      <a:gd name="T62" fmla="*/ 39 w 1073"/>
                      <a:gd name="T63" fmla="*/ 333 h 471"/>
                      <a:gd name="T64" fmla="*/ 37 w 1073"/>
                      <a:gd name="T65" fmla="*/ 330 h 471"/>
                      <a:gd name="T66" fmla="*/ 31 w 1073"/>
                      <a:gd name="T67" fmla="*/ 322 h 471"/>
                      <a:gd name="T68" fmla="*/ 22 w 1073"/>
                      <a:gd name="T69" fmla="*/ 307 h 471"/>
                      <a:gd name="T70" fmla="*/ 15 w 1073"/>
                      <a:gd name="T71" fmla="*/ 291 h 471"/>
                      <a:gd name="T72" fmla="*/ 5 w 1073"/>
                      <a:gd name="T73" fmla="*/ 268 h 471"/>
                      <a:gd name="T74" fmla="*/ 2 w 1073"/>
                      <a:gd name="T75" fmla="*/ 244 h 471"/>
                      <a:gd name="T76" fmla="*/ 0 w 1073"/>
                      <a:gd name="T77" fmla="*/ 215 h 471"/>
                      <a:gd name="T78" fmla="*/ 4 w 1073"/>
                      <a:gd name="T79" fmla="*/ 185 h 471"/>
                      <a:gd name="T80" fmla="*/ 16 w 1073"/>
                      <a:gd name="T81" fmla="*/ 154 h 471"/>
                      <a:gd name="T82" fmla="*/ 37 w 1073"/>
                      <a:gd name="T83" fmla="*/ 118 h 471"/>
                      <a:gd name="T84" fmla="*/ 68 w 1073"/>
                      <a:gd name="T85" fmla="*/ 85 h 471"/>
                      <a:gd name="T86" fmla="*/ 70 w 1073"/>
                      <a:gd name="T87" fmla="*/ 81 h 471"/>
                      <a:gd name="T88" fmla="*/ 80 w 1073"/>
                      <a:gd name="T89" fmla="*/ 72 h 471"/>
                      <a:gd name="T90" fmla="*/ 93 w 1073"/>
                      <a:gd name="T91" fmla="*/ 61 h 471"/>
                      <a:gd name="T92" fmla="*/ 115 w 1073"/>
                      <a:gd name="T93" fmla="*/ 42 h 471"/>
                      <a:gd name="T94" fmla="*/ 144 w 1073"/>
                      <a:gd name="T95" fmla="*/ 24 h 471"/>
                      <a:gd name="T96" fmla="*/ 182 w 1073"/>
                      <a:gd name="T97" fmla="*/ 0 h 471"/>
                      <a:gd name="T98" fmla="*/ 328 w 1073"/>
                      <a:gd name="T99" fmla="*/ 141 h 471"/>
                      <a:gd name="T100" fmla="*/ 137 w 1073"/>
                      <a:gd name="T101" fmla="*/ 259 h 471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073"/>
                      <a:gd name="T154" fmla="*/ 0 h 471"/>
                      <a:gd name="T155" fmla="*/ 1073 w 1073"/>
                      <a:gd name="T156" fmla="*/ 471 h 471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073" h="471">
                        <a:moveTo>
                          <a:pt x="1073" y="456"/>
                        </a:moveTo>
                        <a:lnTo>
                          <a:pt x="981" y="294"/>
                        </a:lnTo>
                        <a:lnTo>
                          <a:pt x="977" y="296"/>
                        </a:lnTo>
                        <a:lnTo>
                          <a:pt x="966" y="304"/>
                        </a:lnTo>
                        <a:lnTo>
                          <a:pt x="949" y="315"/>
                        </a:lnTo>
                        <a:lnTo>
                          <a:pt x="925" y="330"/>
                        </a:lnTo>
                        <a:lnTo>
                          <a:pt x="897" y="346"/>
                        </a:lnTo>
                        <a:lnTo>
                          <a:pt x="866" y="365"/>
                        </a:lnTo>
                        <a:lnTo>
                          <a:pt x="829" y="383"/>
                        </a:lnTo>
                        <a:lnTo>
                          <a:pt x="790" y="402"/>
                        </a:lnTo>
                        <a:lnTo>
                          <a:pt x="749" y="421"/>
                        </a:lnTo>
                        <a:lnTo>
                          <a:pt x="708" y="435"/>
                        </a:lnTo>
                        <a:lnTo>
                          <a:pt x="665" y="448"/>
                        </a:lnTo>
                        <a:lnTo>
                          <a:pt x="662" y="450"/>
                        </a:lnTo>
                        <a:lnTo>
                          <a:pt x="653" y="452"/>
                        </a:lnTo>
                        <a:lnTo>
                          <a:pt x="638" y="456"/>
                        </a:lnTo>
                        <a:lnTo>
                          <a:pt x="615" y="461"/>
                        </a:lnTo>
                        <a:lnTo>
                          <a:pt x="586" y="465"/>
                        </a:lnTo>
                        <a:lnTo>
                          <a:pt x="549" y="469"/>
                        </a:lnTo>
                        <a:lnTo>
                          <a:pt x="502" y="471"/>
                        </a:lnTo>
                        <a:lnTo>
                          <a:pt x="447" y="471"/>
                        </a:lnTo>
                        <a:lnTo>
                          <a:pt x="380" y="469"/>
                        </a:lnTo>
                        <a:lnTo>
                          <a:pt x="304" y="463"/>
                        </a:lnTo>
                        <a:lnTo>
                          <a:pt x="298" y="463"/>
                        </a:lnTo>
                        <a:lnTo>
                          <a:pt x="280" y="459"/>
                        </a:lnTo>
                        <a:lnTo>
                          <a:pt x="254" y="454"/>
                        </a:lnTo>
                        <a:lnTo>
                          <a:pt x="222" y="446"/>
                        </a:lnTo>
                        <a:lnTo>
                          <a:pt x="185" y="433"/>
                        </a:lnTo>
                        <a:lnTo>
                          <a:pt x="146" y="417"/>
                        </a:lnTo>
                        <a:lnTo>
                          <a:pt x="107" y="395"/>
                        </a:lnTo>
                        <a:lnTo>
                          <a:pt x="70" y="367"/>
                        </a:lnTo>
                        <a:lnTo>
                          <a:pt x="39" y="333"/>
                        </a:lnTo>
                        <a:lnTo>
                          <a:pt x="37" y="330"/>
                        </a:lnTo>
                        <a:lnTo>
                          <a:pt x="31" y="322"/>
                        </a:lnTo>
                        <a:lnTo>
                          <a:pt x="22" y="307"/>
                        </a:lnTo>
                        <a:lnTo>
                          <a:pt x="15" y="291"/>
                        </a:lnTo>
                        <a:lnTo>
                          <a:pt x="5" y="268"/>
                        </a:lnTo>
                        <a:lnTo>
                          <a:pt x="2" y="244"/>
                        </a:lnTo>
                        <a:lnTo>
                          <a:pt x="0" y="215"/>
                        </a:lnTo>
                        <a:lnTo>
                          <a:pt x="4" y="185"/>
                        </a:lnTo>
                        <a:lnTo>
                          <a:pt x="16" y="154"/>
                        </a:lnTo>
                        <a:lnTo>
                          <a:pt x="37" y="118"/>
                        </a:lnTo>
                        <a:lnTo>
                          <a:pt x="68" y="85"/>
                        </a:lnTo>
                        <a:lnTo>
                          <a:pt x="70" y="81"/>
                        </a:lnTo>
                        <a:lnTo>
                          <a:pt x="80" y="72"/>
                        </a:lnTo>
                        <a:lnTo>
                          <a:pt x="93" y="61"/>
                        </a:lnTo>
                        <a:lnTo>
                          <a:pt x="115" y="42"/>
                        </a:lnTo>
                        <a:lnTo>
                          <a:pt x="144" y="24"/>
                        </a:lnTo>
                        <a:lnTo>
                          <a:pt x="182" y="0"/>
                        </a:lnTo>
                        <a:lnTo>
                          <a:pt x="328" y="141"/>
                        </a:lnTo>
                        <a:lnTo>
                          <a:pt x="137" y="259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57" name="Freeform 176"/>
                  <p:cNvSpPr>
                    <a:spLocks/>
                  </p:cNvSpPr>
                  <p:nvPr/>
                </p:nvSpPr>
                <p:spPr bwMode="auto">
                  <a:xfrm>
                    <a:off x="2105" y="2563"/>
                    <a:ext cx="45" cy="58"/>
                  </a:xfrm>
                  <a:custGeom>
                    <a:avLst/>
                    <a:gdLst>
                      <a:gd name="T0" fmla="*/ 45 w 45"/>
                      <a:gd name="T1" fmla="*/ 0 h 58"/>
                      <a:gd name="T2" fmla="*/ 0 w 45"/>
                      <a:gd name="T3" fmla="*/ 24 h 58"/>
                      <a:gd name="T4" fmla="*/ 0 w 45"/>
                      <a:gd name="T5" fmla="*/ 58 h 58"/>
                      <a:gd name="T6" fmla="*/ 45 w 45"/>
                      <a:gd name="T7" fmla="*/ 34 h 58"/>
                      <a:gd name="T8" fmla="*/ 45 w 45"/>
                      <a:gd name="T9" fmla="*/ 0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58"/>
                      <a:gd name="T17" fmla="*/ 45 w 45"/>
                      <a:gd name="T18" fmla="*/ 58 h 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58">
                        <a:moveTo>
                          <a:pt x="45" y="0"/>
                        </a:moveTo>
                        <a:lnTo>
                          <a:pt x="0" y="24"/>
                        </a:lnTo>
                        <a:lnTo>
                          <a:pt x="0" y="58"/>
                        </a:lnTo>
                        <a:lnTo>
                          <a:pt x="45" y="34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58" name="Freeform 177"/>
                  <p:cNvSpPr>
                    <a:spLocks/>
                  </p:cNvSpPr>
                  <p:nvPr/>
                </p:nvSpPr>
                <p:spPr bwMode="auto">
                  <a:xfrm>
                    <a:off x="2105" y="2563"/>
                    <a:ext cx="45" cy="58"/>
                  </a:xfrm>
                  <a:custGeom>
                    <a:avLst/>
                    <a:gdLst>
                      <a:gd name="T0" fmla="*/ 45 w 45"/>
                      <a:gd name="T1" fmla="*/ 0 h 58"/>
                      <a:gd name="T2" fmla="*/ 0 w 45"/>
                      <a:gd name="T3" fmla="*/ 24 h 58"/>
                      <a:gd name="T4" fmla="*/ 0 w 45"/>
                      <a:gd name="T5" fmla="*/ 58 h 58"/>
                      <a:gd name="T6" fmla="*/ 45 w 45"/>
                      <a:gd name="T7" fmla="*/ 34 h 58"/>
                      <a:gd name="T8" fmla="*/ 45 w 45"/>
                      <a:gd name="T9" fmla="*/ 0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58"/>
                      <a:gd name="T17" fmla="*/ 45 w 45"/>
                      <a:gd name="T18" fmla="*/ 58 h 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58">
                        <a:moveTo>
                          <a:pt x="45" y="0"/>
                        </a:moveTo>
                        <a:lnTo>
                          <a:pt x="0" y="24"/>
                        </a:lnTo>
                        <a:lnTo>
                          <a:pt x="0" y="58"/>
                        </a:lnTo>
                        <a:lnTo>
                          <a:pt x="45" y="34"/>
                        </a:lnTo>
                        <a:lnTo>
                          <a:pt x="4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59" name="Freeform 178"/>
                  <p:cNvSpPr>
                    <a:spLocks/>
                  </p:cNvSpPr>
                  <p:nvPr/>
                </p:nvSpPr>
                <p:spPr bwMode="auto">
                  <a:xfrm>
                    <a:off x="2450" y="1440"/>
                    <a:ext cx="1040" cy="732"/>
                  </a:xfrm>
                  <a:custGeom>
                    <a:avLst/>
                    <a:gdLst>
                      <a:gd name="T0" fmla="*/ 0 w 1040"/>
                      <a:gd name="T1" fmla="*/ 420 h 732"/>
                      <a:gd name="T2" fmla="*/ 72 w 1040"/>
                      <a:gd name="T3" fmla="*/ 166 h 732"/>
                      <a:gd name="T4" fmla="*/ 78 w 1040"/>
                      <a:gd name="T5" fmla="*/ 165 h 732"/>
                      <a:gd name="T6" fmla="*/ 89 w 1040"/>
                      <a:gd name="T7" fmla="*/ 155 h 732"/>
                      <a:gd name="T8" fmla="*/ 110 w 1040"/>
                      <a:gd name="T9" fmla="*/ 144 h 732"/>
                      <a:gd name="T10" fmla="*/ 136 w 1040"/>
                      <a:gd name="T11" fmla="*/ 129 h 732"/>
                      <a:gd name="T12" fmla="*/ 167 w 1040"/>
                      <a:gd name="T13" fmla="*/ 113 h 732"/>
                      <a:gd name="T14" fmla="*/ 206 w 1040"/>
                      <a:gd name="T15" fmla="*/ 92 h 732"/>
                      <a:gd name="T16" fmla="*/ 247 w 1040"/>
                      <a:gd name="T17" fmla="*/ 74 h 732"/>
                      <a:gd name="T18" fmla="*/ 295 w 1040"/>
                      <a:gd name="T19" fmla="*/ 55 h 732"/>
                      <a:gd name="T20" fmla="*/ 345 w 1040"/>
                      <a:gd name="T21" fmla="*/ 37 h 732"/>
                      <a:gd name="T22" fmla="*/ 397 w 1040"/>
                      <a:gd name="T23" fmla="*/ 22 h 732"/>
                      <a:gd name="T24" fmla="*/ 453 w 1040"/>
                      <a:gd name="T25" fmla="*/ 11 h 732"/>
                      <a:gd name="T26" fmla="*/ 510 w 1040"/>
                      <a:gd name="T27" fmla="*/ 3 h 732"/>
                      <a:gd name="T28" fmla="*/ 568 w 1040"/>
                      <a:gd name="T29" fmla="*/ 0 h 732"/>
                      <a:gd name="T30" fmla="*/ 575 w 1040"/>
                      <a:gd name="T31" fmla="*/ 0 h 732"/>
                      <a:gd name="T32" fmla="*/ 592 w 1040"/>
                      <a:gd name="T33" fmla="*/ 0 h 732"/>
                      <a:gd name="T34" fmla="*/ 619 w 1040"/>
                      <a:gd name="T35" fmla="*/ 1 h 732"/>
                      <a:gd name="T36" fmla="*/ 655 w 1040"/>
                      <a:gd name="T37" fmla="*/ 3 h 732"/>
                      <a:gd name="T38" fmla="*/ 696 w 1040"/>
                      <a:gd name="T39" fmla="*/ 7 h 732"/>
                      <a:gd name="T40" fmla="*/ 740 w 1040"/>
                      <a:gd name="T41" fmla="*/ 14 h 732"/>
                      <a:gd name="T42" fmla="*/ 788 w 1040"/>
                      <a:gd name="T43" fmla="*/ 22 h 732"/>
                      <a:gd name="T44" fmla="*/ 836 w 1040"/>
                      <a:gd name="T45" fmla="*/ 35 h 732"/>
                      <a:gd name="T46" fmla="*/ 883 w 1040"/>
                      <a:gd name="T47" fmla="*/ 51 h 732"/>
                      <a:gd name="T48" fmla="*/ 927 w 1040"/>
                      <a:gd name="T49" fmla="*/ 72 h 732"/>
                      <a:gd name="T50" fmla="*/ 966 w 1040"/>
                      <a:gd name="T51" fmla="*/ 98 h 732"/>
                      <a:gd name="T52" fmla="*/ 998 w 1040"/>
                      <a:gd name="T53" fmla="*/ 127 h 732"/>
                      <a:gd name="T54" fmla="*/ 1001 w 1040"/>
                      <a:gd name="T55" fmla="*/ 131 h 732"/>
                      <a:gd name="T56" fmla="*/ 1009 w 1040"/>
                      <a:gd name="T57" fmla="*/ 142 h 732"/>
                      <a:gd name="T58" fmla="*/ 1018 w 1040"/>
                      <a:gd name="T59" fmla="*/ 159 h 732"/>
                      <a:gd name="T60" fmla="*/ 1027 w 1040"/>
                      <a:gd name="T61" fmla="*/ 179 h 732"/>
                      <a:gd name="T62" fmla="*/ 1037 w 1040"/>
                      <a:gd name="T63" fmla="*/ 207 h 732"/>
                      <a:gd name="T64" fmla="*/ 1040 w 1040"/>
                      <a:gd name="T65" fmla="*/ 239 h 732"/>
                      <a:gd name="T66" fmla="*/ 1040 w 1040"/>
                      <a:gd name="T67" fmla="*/ 274 h 732"/>
                      <a:gd name="T68" fmla="*/ 1031 w 1040"/>
                      <a:gd name="T69" fmla="*/ 311 h 732"/>
                      <a:gd name="T70" fmla="*/ 1013 w 1040"/>
                      <a:gd name="T71" fmla="*/ 352 h 732"/>
                      <a:gd name="T72" fmla="*/ 1011 w 1040"/>
                      <a:gd name="T73" fmla="*/ 356 h 732"/>
                      <a:gd name="T74" fmla="*/ 1003 w 1040"/>
                      <a:gd name="T75" fmla="*/ 365 h 732"/>
                      <a:gd name="T76" fmla="*/ 990 w 1040"/>
                      <a:gd name="T77" fmla="*/ 378 h 732"/>
                      <a:gd name="T78" fmla="*/ 976 w 1040"/>
                      <a:gd name="T79" fmla="*/ 394 h 732"/>
                      <a:gd name="T80" fmla="*/ 955 w 1040"/>
                      <a:gd name="T81" fmla="*/ 413 h 732"/>
                      <a:gd name="T82" fmla="*/ 933 w 1040"/>
                      <a:gd name="T83" fmla="*/ 430 h 732"/>
                      <a:gd name="T84" fmla="*/ 907 w 1040"/>
                      <a:gd name="T85" fmla="*/ 448 h 732"/>
                      <a:gd name="T86" fmla="*/ 877 w 1040"/>
                      <a:gd name="T87" fmla="*/ 463 h 732"/>
                      <a:gd name="T88" fmla="*/ 759 w 1040"/>
                      <a:gd name="T89" fmla="*/ 732 h 732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040"/>
                      <a:gd name="T136" fmla="*/ 0 h 732"/>
                      <a:gd name="T137" fmla="*/ 1040 w 1040"/>
                      <a:gd name="T138" fmla="*/ 732 h 732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040" h="732">
                        <a:moveTo>
                          <a:pt x="0" y="420"/>
                        </a:moveTo>
                        <a:lnTo>
                          <a:pt x="72" y="166"/>
                        </a:lnTo>
                        <a:lnTo>
                          <a:pt x="78" y="165"/>
                        </a:lnTo>
                        <a:lnTo>
                          <a:pt x="89" y="155"/>
                        </a:lnTo>
                        <a:lnTo>
                          <a:pt x="110" y="144"/>
                        </a:lnTo>
                        <a:lnTo>
                          <a:pt x="136" y="129"/>
                        </a:lnTo>
                        <a:lnTo>
                          <a:pt x="167" y="113"/>
                        </a:lnTo>
                        <a:lnTo>
                          <a:pt x="206" y="92"/>
                        </a:lnTo>
                        <a:lnTo>
                          <a:pt x="247" y="74"/>
                        </a:lnTo>
                        <a:lnTo>
                          <a:pt x="295" y="55"/>
                        </a:lnTo>
                        <a:lnTo>
                          <a:pt x="345" y="37"/>
                        </a:lnTo>
                        <a:lnTo>
                          <a:pt x="397" y="22"/>
                        </a:lnTo>
                        <a:lnTo>
                          <a:pt x="453" y="11"/>
                        </a:lnTo>
                        <a:lnTo>
                          <a:pt x="510" y="3"/>
                        </a:lnTo>
                        <a:lnTo>
                          <a:pt x="568" y="0"/>
                        </a:lnTo>
                        <a:lnTo>
                          <a:pt x="575" y="0"/>
                        </a:lnTo>
                        <a:lnTo>
                          <a:pt x="592" y="0"/>
                        </a:lnTo>
                        <a:lnTo>
                          <a:pt x="619" y="1"/>
                        </a:lnTo>
                        <a:lnTo>
                          <a:pt x="655" y="3"/>
                        </a:lnTo>
                        <a:lnTo>
                          <a:pt x="696" y="7"/>
                        </a:lnTo>
                        <a:lnTo>
                          <a:pt x="740" y="14"/>
                        </a:lnTo>
                        <a:lnTo>
                          <a:pt x="788" y="22"/>
                        </a:lnTo>
                        <a:lnTo>
                          <a:pt x="836" y="35"/>
                        </a:lnTo>
                        <a:lnTo>
                          <a:pt x="883" y="51"/>
                        </a:lnTo>
                        <a:lnTo>
                          <a:pt x="927" y="72"/>
                        </a:lnTo>
                        <a:lnTo>
                          <a:pt x="966" y="98"/>
                        </a:lnTo>
                        <a:lnTo>
                          <a:pt x="998" y="127"/>
                        </a:lnTo>
                        <a:lnTo>
                          <a:pt x="1001" y="131"/>
                        </a:lnTo>
                        <a:lnTo>
                          <a:pt x="1009" y="142"/>
                        </a:lnTo>
                        <a:lnTo>
                          <a:pt x="1018" y="159"/>
                        </a:lnTo>
                        <a:lnTo>
                          <a:pt x="1027" y="179"/>
                        </a:lnTo>
                        <a:lnTo>
                          <a:pt x="1037" y="207"/>
                        </a:lnTo>
                        <a:lnTo>
                          <a:pt x="1040" y="239"/>
                        </a:lnTo>
                        <a:lnTo>
                          <a:pt x="1040" y="274"/>
                        </a:lnTo>
                        <a:lnTo>
                          <a:pt x="1031" y="311"/>
                        </a:lnTo>
                        <a:lnTo>
                          <a:pt x="1013" y="352"/>
                        </a:lnTo>
                        <a:lnTo>
                          <a:pt x="1011" y="356"/>
                        </a:lnTo>
                        <a:lnTo>
                          <a:pt x="1003" y="365"/>
                        </a:lnTo>
                        <a:lnTo>
                          <a:pt x="990" y="378"/>
                        </a:lnTo>
                        <a:lnTo>
                          <a:pt x="976" y="394"/>
                        </a:lnTo>
                        <a:lnTo>
                          <a:pt x="955" y="413"/>
                        </a:lnTo>
                        <a:lnTo>
                          <a:pt x="933" y="430"/>
                        </a:lnTo>
                        <a:lnTo>
                          <a:pt x="907" y="448"/>
                        </a:lnTo>
                        <a:lnTo>
                          <a:pt x="877" y="463"/>
                        </a:lnTo>
                        <a:lnTo>
                          <a:pt x="759" y="732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60" name="Freeform 179"/>
                  <p:cNvSpPr>
                    <a:spLocks/>
                  </p:cNvSpPr>
                  <p:nvPr/>
                </p:nvSpPr>
                <p:spPr bwMode="auto">
                  <a:xfrm>
                    <a:off x="2448" y="1497"/>
                    <a:ext cx="1042" cy="677"/>
                  </a:xfrm>
                  <a:custGeom>
                    <a:avLst/>
                    <a:gdLst>
                      <a:gd name="T0" fmla="*/ 0 w 1042"/>
                      <a:gd name="T1" fmla="*/ 369 h 677"/>
                      <a:gd name="T2" fmla="*/ 74 w 1042"/>
                      <a:gd name="T3" fmla="*/ 167 h 677"/>
                      <a:gd name="T4" fmla="*/ 80 w 1042"/>
                      <a:gd name="T5" fmla="*/ 165 h 677"/>
                      <a:gd name="T6" fmla="*/ 91 w 1042"/>
                      <a:gd name="T7" fmla="*/ 156 h 677"/>
                      <a:gd name="T8" fmla="*/ 112 w 1042"/>
                      <a:gd name="T9" fmla="*/ 145 h 677"/>
                      <a:gd name="T10" fmla="*/ 138 w 1042"/>
                      <a:gd name="T11" fmla="*/ 130 h 677"/>
                      <a:gd name="T12" fmla="*/ 169 w 1042"/>
                      <a:gd name="T13" fmla="*/ 111 h 677"/>
                      <a:gd name="T14" fmla="*/ 208 w 1042"/>
                      <a:gd name="T15" fmla="*/ 93 h 677"/>
                      <a:gd name="T16" fmla="*/ 249 w 1042"/>
                      <a:gd name="T17" fmla="*/ 74 h 677"/>
                      <a:gd name="T18" fmla="*/ 297 w 1042"/>
                      <a:gd name="T19" fmla="*/ 56 h 677"/>
                      <a:gd name="T20" fmla="*/ 347 w 1042"/>
                      <a:gd name="T21" fmla="*/ 37 h 677"/>
                      <a:gd name="T22" fmla="*/ 399 w 1042"/>
                      <a:gd name="T23" fmla="*/ 22 h 677"/>
                      <a:gd name="T24" fmla="*/ 455 w 1042"/>
                      <a:gd name="T25" fmla="*/ 11 h 677"/>
                      <a:gd name="T26" fmla="*/ 512 w 1042"/>
                      <a:gd name="T27" fmla="*/ 2 h 677"/>
                      <a:gd name="T28" fmla="*/ 570 w 1042"/>
                      <a:gd name="T29" fmla="*/ 0 h 677"/>
                      <a:gd name="T30" fmla="*/ 577 w 1042"/>
                      <a:gd name="T31" fmla="*/ 0 h 677"/>
                      <a:gd name="T32" fmla="*/ 594 w 1042"/>
                      <a:gd name="T33" fmla="*/ 0 h 677"/>
                      <a:gd name="T34" fmla="*/ 621 w 1042"/>
                      <a:gd name="T35" fmla="*/ 2 h 677"/>
                      <a:gd name="T36" fmla="*/ 657 w 1042"/>
                      <a:gd name="T37" fmla="*/ 4 h 677"/>
                      <a:gd name="T38" fmla="*/ 698 w 1042"/>
                      <a:gd name="T39" fmla="*/ 7 h 677"/>
                      <a:gd name="T40" fmla="*/ 742 w 1042"/>
                      <a:gd name="T41" fmla="*/ 13 h 677"/>
                      <a:gd name="T42" fmla="*/ 790 w 1042"/>
                      <a:gd name="T43" fmla="*/ 22 h 677"/>
                      <a:gd name="T44" fmla="*/ 838 w 1042"/>
                      <a:gd name="T45" fmla="*/ 35 h 677"/>
                      <a:gd name="T46" fmla="*/ 885 w 1042"/>
                      <a:gd name="T47" fmla="*/ 52 h 677"/>
                      <a:gd name="T48" fmla="*/ 929 w 1042"/>
                      <a:gd name="T49" fmla="*/ 72 h 677"/>
                      <a:gd name="T50" fmla="*/ 968 w 1042"/>
                      <a:gd name="T51" fmla="*/ 98 h 677"/>
                      <a:gd name="T52" fmla="*/ 1000 w 1042"/>
                      <a:gd name="T53" fmla="*/ 128 h 677"/>
                      <a:gd name="T54" fmla="*/ 1003 w 1042"/>
                      <a:gd name="T55" fmla="*/ 132 h 677"/>
                      <a:gd name="T56" fmla="*/ 1011 w 1042"/>
                      <a:gd name="T57" fmla="*/ 143 h 677"/>
                      <a:gd name="T58" fmla="*/ 1020 w 1042"/>
                      <a:gd name="T59" fmla="*/ 158 h 677"/>
                      <a:gd name="T60" fmla="*/ 1029 w 1042"/>
                      <a:gd name="T61" fmla="*/ 180 h 677"/>
                      <a:gd name="T62" fmla="*/ 1039 w 1042"/>
                      <a:gd name="T63" fmla="*/ 208 h 677"/>
                      <a:gd name="T64" fmla="*/ 1042 w 1042"/>
                      <a:gd name="T65" fmla="*/ 237 h 677"/>
                      <a:gd name="T66" fmla="*/ 1042 w 1042"/>
                      <a:gd name="T67" fmla="*/ 273 h 677"/>
                      <a:gd name="T68" fmla="*/ 1033 w 1042"/>
                      <a:gd name="T69" fmla="*/ 312 h 677"/>
                      <a:gd name="T70" fmla="*/ 1015 w 1042"/>
                      <a:gd name="T71" fmla="*/ 352 h 677"/>
                      <a:gd name="T72" fmla="*/ 1013 w 1042"/>
                      <a:gd name="T73" fmla="*/ 356 h 677"/>
                      <a:gd name="T74" fmla="*/ 1005 w 1042"/>
                      <a:gd name="T75" fmla="*/ 365 h 677"/>
                      <a:gd name="T76" fmla="*/ 992 w 1042"/>
                      <a:gd name="T77" fmla="*/ 378 h 677"/>
                      <a:gd name="T78" fmla="*/ 978 w 1042"/>
                      <a:gd name="T79" fmla="*/ 395 h 677"/>
                      <a:gd name="T80" fmla="*/ 957 w 1042"/>
                      <a:gd name="T81" fmla="*/ 412 h 677"/>
                      <a:gd name="T82" fmla="*/ 935 w 1042"/>
                      <a:gd name="T83" fmla="*/ 430 h 677"/>
                      <a:gd name="T84" fmla="*/ 909 w 1042"/>
                      <a:gd name="T85" fmla="*/ 447 h 677"/>
                      <a:gd name="T86" fmla="*/ 879 w 1042"/>
                      <a:gd name="T87" fmla="*/ 462 h 677"/>
                      <a:gd name="T88" fmla="*/ 766 w 1042"/>
                      <a:gd name="T89" fmla="*/ 677 h 67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042"/>
                      <a:gd name="T136" fmla="*/ 0 h 677"/>
                      <a:gd name="T137" fmla="*/ 1042 w 1042"/>
                      <a:gd name="T138" fmla="*/ 677 h 67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042" h="677">
                        <a:moveTo>
                          <a:pt x="0" y="369"/>
                        </a:moveTo>
                        <a:lnTo>
                          <a:pt x="74" y="167"/>
                        </a:lnTo>
                        <a:lnTo>
                          <a:pt x="80" y="165"/>
                        </a:lnTo>
                        <a:lnTo>
                          <a:pt x="91" y="156"/>
                        </a:lnTo>
                        <a:lnTo>
                          <a:pt x="112" y="145"/>
                        </a:lnTo>
                        <a:lnTo>
                          <a:pt x="138" y="130"/>
                        </a:lnTo>
                        <a:lnTo>
                          <a:pt x="169" y="111"/>
                        </a:lnTo>
                        <a:lnTo>
                          <a:pt x="208" y="93"/>
                        </a:lnTo>
                        <a:lnTo>
                          <a:pt x="249" y="74"/>
                        </a:lnTo>
                        <a:lnTo>
                          <a:pt x="297" y="56"/>
                        </a:lnTo>
                        <a:lnTo>
                          <a:pt x="347" y="37"/>
                        </a:lnTo>
                        <a:lnTo>
                          <a:pt x="399" y="22"/>
                        </a:lnTo>
                        <a:lnTo>
                          <a:pt x="455" y="11"/>
                        </a:lnTo>
                        <a:lnTo>
                          <a:pt x="512" y="2"/>
                        </a:lnTo>
                        <a:lnTo>
                          <a:pt x="570" y="0"/>
                        </a:lnTo>
                        <a:lnTo>
                          <a:pt x="577" y="0"/>
                        </a:lnTo>
                        <a:lnTo>
                          <a:pt x="594" y="0"/>
                        </a:lnTo>
                        <a:lnTo>
                          <a:pt x="621" y="2"/>
                        </a:lnTo>
                        <a:lnTo>
                          <a:pt x="657" y="4"/>
                        </a:lnTo>
                        <a:lnTo>
                          <a:pt x="698" y="7"/>
                        </a:lnTo>
                        <a:lnTo>
                          <a:pt x="742" y="13"/>
                        </a:lnTo>
                        <a:lnTo>
                          <a:pt x="790" y="22"/>
                        </a:lnTo>
                        <a:lnTo>
                          <a:pt x="838" y="35"/>
                        </a:lnTo>
                        <a:lnTo>
                          <a:pt x="885" y="52"/>
                        </a:lnTo>
                        <a:lnTo>
                          <a:pt x="929" y="72"/>
                        </a:lnTo>
                        <a:lnTo>
                          <a:pt x="968" y="98"/>
                        </a:lnTo>
                        <a:lnTo>
                          <a:pt x="1000" y="128"/>
                        </a:lnTo>
                        <a:lnTo>
                          <a:pt x="1003" y="132"/>
                        </a:lnTo>
                        <a:lnTo>
                          <a:pt x="1011" y="143"/>
                        </a:lnTo>
                        <a:lnTo>
                          <a:pt x="1020" y="158"/>
                        </a:lnTo>
                        <a:lnTo>
                          <a:pt x="1029" y="180"/>
                        </a:lnTo>
                        <a:lnTo>
                          <a:pt x="1039" y="208"/>
                        </a:lnTo>
                        <a:lnTo>
                          <a:pt x="1042" y="237"/>
                        </a:lnTo>
                        <a:lnTo>
                          <a:pt x="1042" y="273"/>
                        </a:lnTo>
                        <a:lnTo>
                          <a:pt x="1033" y="312"/>
                        </a:lnTo>
                        <a:lnTo>
                          <a:pt x="1015" y="352"/>
                        </a:lnTo>
                        <a:lnTo>
                          <a:pt x="1013" y="356"/>
                        </a:lnTo>
                        <a:lnTo>
                          <a:pt x="1005" y="365"/>
                        </a:lnTo>
                        <a:lnTo>
                          <a:pt x="992" y="378"/>
                        </a:lnTo>
                        <a:lnTo>
                          <a:pt x="978" y="395"/>
                        </a:lnTo>
                        <a:lnTo>
                          <a:pt x="957" y="412"/>
                        </a:lnTo>
                        <a:lnTo>
                          <a:pt x="935" y="430"/>
                        </a:lnTo>
                        <a:lnTo>
                          <a:pt x="909" y="447"/>
                        </a:lnTo>
                        <a:lnTo>
                          <a:pt x="879" y="462"/>
                        </a:lnTo>
                        <a:lnTo>
                          <a:pt x="766" y="677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61" name="Freeform 180"/>
                  <p:cNvSpPr>
                    <a:spLocks/>
                  </p:cNvSpPr>
                  <p:nvPr/>
                </p:nvSpPr>
                <p:spPr bwMode="auto">
                  <a:xfrm>
                    <a:off x="2442" y="1574"/>
                    <a:ext cx="1034" cy="632"/>
                  </a:xfrm>
                  <a:custGeom>
                    <a:avLst/>
                    <a:gdLst>
                      <a:gd name="T0" fmla="*/ 0 w 1034"/>
                      <a:gd name="T1" fmla="*/ 311 h 632"/>
                      <a:gd name="T2" fmla="*/ 66 w 1034"/>
                      <a:gd name="T3" fmla="*/ 167 h 632"/>
                      <a:gd name="T4" fmla="*/ 72 w 1034"/>
                      <a:gd name="T5" fmla="*/ 163 h 632"/>
                      <a:gd name="T6" fmla="*/ 83 w 1034"/>
                      <a:gd name="T7" fmla="*/ 155 h 632"/>
                      <a:gd name="T8" fmla="*/ 104 w 1034"/>
                      <a:gd name="T9" fmla="*/ 144 h 632"/>
                      <a:gd name="T10" fmla="*/ 130 w 1034"/>
                      <a:gd name="T11" fmla="*/ 128 h 632"/>
                      <a:gd name="T12" fmla="*/ 161 w 1034"/>
                      <a:gd name="T13" fmla="*/ 111 h 632"/>
                      <a:gd name="T14" fmla="*/ 200 w 1034"/>
                      <a:gd name="T15" fmla="*/ 92 h 632"/>
                      <a:gd name="T16" fmla="*/ 241 w 1034"/>
                      <a:gd name="T17" fmla="*/ 72 h 632"/>
                      <a:gd name="T18" fmla="*/ 289 w 1034"/>
                      <a:gd name="T19" fmla="*/ 53 h 632"/>
                      <a:gd name="T20" fmla="*/ 339 w 1034"/>
                      <a:gd name="T21" fmla="*/ 37 h 632"/>
                      <a:gd name="T22" fmla="*/ 391 w 1034"/>
                      <a:gd name="T23" fmla="*/ 22 h 632"/>
                      <a:gd name="T24" fmla="*/ 447 w 1034"/>
                      <a:gd name="T25" fmla="*/ 9 h 632"/>
                      <a:gd name="T26" fmla="*/ 504 w 1034"/>
                      <a:gd name="T27" fmla="*/ 1 h 632"/>
                      <a:gd name="T28" fmla="*/ 562 w 1034"/>
                      <a:gd name="T29" fmla="*/ 0 h 632"/>
                      <a:gd name="T30" fmla="*/ 569 w 1034"/>
                      <a:gd name="T31" fmla="*/ 0 h 632"/>
                      <a:gd name="T32" fmla="*/ 586 w 1034"/>
                      <a:gd name="T33" fmla="*/ 0 h 632"/>
                      <a:gd name="T34" fmla="*/ 613 w 1034"/>
                      <a:gd name="T35" fmla="*/ 0 h 632"/>
                      <a:gd name="T36" fmla="*/ 649 w 1034"/>
                      <a:gd name="T37" fmla="*/ 1 h 632"/>
                      <a:gd name="T38" fmla="*/ 690 w 1034"/>
                      <a:gd name="T39" fmla="*/ 7 h 632"/>
                      <a:gd name="T40" fmla="*/ 734 w 1034"/>
                      <a:gd name="T41" fmla="*/ 13 h 632"/>
                      <a:gd name="T42" fmla="*/ 782 w 1034"/>
                      <a:gd name="T43" fmla="*/ 22 h 632"/>
                      <a:gd name="T44" fmla="*/ 830 w 1034"/>
                      <a:gd name="T45" fmla="*/ 35 h 632"/>
                      <a:gd name="T46" fmla="*/ 877 w 1034"/>
                      <a:gd name="T47" fmla="*/ 50 h 632"/>
                      <a:gd name="T48" fmla="*/ 921 w 1034"/>
                      <a:gd name="T49" fmla="*/ 70 h 632"/>
                      <a:gd name="T50" fmla="*/ 960 w 1034"/>
                      <a:gd name="T51" fmla="*/ 96 h 632"/>
                      <a:gd name="T52" fmla="*/ 992 w 1034"/>
                      <a:gd name="T53" fmla="*/ 128 h 632"/>
                      <a:gd name="T54" fmla="*/ 995 w 1034"/>
                      <a:gd name="T55" fmla="*/ 131 h 632"/>
                      <a:gd name="T56" fmla="*/ 1003 w 1034"/>
                      <a:gd name="T57" fmla="*/ 141 h 632"/>
                      <a:gd name="T58" fmla="*/ 1012 w 1034"/>
                      <a:gd name="T59" fmla="*/ 157 h 632"/>
                      <a:gd name="T60" fmla="*/ 1021 w 1034"/>
                      <a:gd name="T61" fmla="*/ 180 h 632"/>
                      <a:gd name="T62" fmla="*/ 1031 w 1034"/>
                      <a:gd name="T63" fmla="*/ 205 h 632"/>
                      <a:gd name="T64" fmla="*/ 1034 w 1034"/>
                      <a:gd name="T65" fmla="*/ 237 h 632"/>
                      <a:gd name="T66" fmla="*/ 1034 w 1034"/>
                      <a:gd name="T67" fmla="*/ 272 h 632"/>
                      <a:gd name="T68" fmla="*/ 1025 w 1034"/>
                      <a:gd name="T69" fmla="*/ 311 h 632"/>
                      <a:gd name="T70" fmla="*/ 1007 w 1034"/>
                      <a:gd name="T71" fmla="*/ 352 h 632"/>
                      <a:gd name="T72" fmla="*/ 1005 w 1034"/>
                      <a:gd name="T73" fmla="*/ 356 h 632"/>
                      <a:gd name="T74" fmla="*/ 997 w 1034"/>
                      <a:gd name="T75" fmla="*/ 363 h 632"/>
                      <a:gd name="T76" fmla="*/ 984 w 1034"/>
                      <a:gd name="T77" fmla="*/ 378 h 632"/>
                      <a:gd name="T78" fmla="*/ 970 w 1034"/>
                      <a:gd name="T79" fmla="*/ 393 h 632"/>
                      <a:gd name="T80" fmla="*/ 949 w 1034"/>
                      <a:gd name="T81" fmla="*/ 411 h 632"/>
                      <a:gd name="T82" fmla="*/ 927 w 1034"/>
                      <a:gd name="T83" fmla="*/ 430 h 632"/>
                      <a:gd name="T84" fmla="*/ 901 w 1034"/>
                      <a:gd name="T85" fmla="*/ 447 h 632"/>
                      <a:gd name="T86" fmla="*/ 871 w 1034"/>
                      <a:gd name="T87" fmla="*/ 461 h 632"/>
                      <a:gd name="T88" fmla="*/ 758 w 1034"/>
                      <a:gd name="T89" fmla="*/ 632 h 632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034"/>
                      <a:gd name="T136" fmla="*/ 0 h 632"/>
                      <a:gd name="T137" fmla="*/ 1034 w 1034"/>
                      <a:gd name="T138" fmla="*/ 632 h 632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034" h="632">
                        <a:moveTo>
                          <a:pt x="0" y="311"/>
                        </a:moveTo>
                        <a:lnTo>
                          <a:pt x="66" y="167"/>
                        </a:lnTo>
                        <a:lnTo>
                          <a:pt x="72" y="163"/>
                        </a:lnTo>
                        <a:lnTo>
                          <a:pt x="83" y="155"/>
                        </a:lnTo>
                        <a:lnTo>
                          <a:pt x="104" y="144"/>
                        </a:lnTo>
                        <a:lnTo>
                          <a:pt x="130" y="128"/>
                        </a:lnTo>
                        <a:lnTo>
                          <a:pt x="161" y="111"/>
                        </a:lnTo>
                        <a:lnTo>
                          <a:pt x="200" y="92"/>
                        </a:lnTo>
                        <a:lnTo>
                          <a:pt x="241" y="72"/>
                        </a:lnTo>
                        <a:lnTo>
                          <a:pt x="289" y="53"/>
                        </a:lnTo>
                        <a:lnTo>
                          <a:pt x="339" y="37"/>
                        </a:lnTo>
                        <a:lnTo>
                          <a:pt x="391" y="22"/>
                        </a:lnTo>
                        <a:lnTo>
                          <a:pt x="447" y="9"/>
                        </a:lnTo>
                        <a:lnTo>
                          <a:pt x="504" y="1"/>
                        </a:lnTo>
                        <a:lnTo>
                          <a:pt x="562" y="0"/>
                        </a:lnTo>
                        <a:lnTo>
                          <a:pt x="569" y="0"/>
                        </a:lnTo>
                        <a:lnTo>
                          <a:pt x="586" y="0"/>
                        </a:lnTo>
                        <a:lnTo>
                          <a:pt x="613" y="0"/>
                        </a:lnTo>
                        <a:lnTo>
                          <a:pt x="649" y="1"/>
                        </a:lnTo>
                        <a:lnTo>
                          <a:pt x="690" y="7"/>
                        </a:lnTo>
                        <a:lnTo>
                          <a:pt x="734" y="13"/>
                        </a:lnTo>
                        <a:lnTo>
                          <a:pt x="782" y="22"/>
                        </a:lnTo>
                        <a:lnTo>
                          <a:pt x="830" y="35"/>
                        </a:lnTo>
                        <a:lnTo>
                          <a:pt x="877" y="50"/>
                        </a:lnTo>
                        <a:lnTo>
                          <a:pt x="921" y="70"/>
                        </a:lnTo>
                        <a:lnTo>
                          <a:pt x="960" y="96"/>
                        </a:lnTo>
                        <a:lnTo>
                          <a:pt x="992" y="128"/>
                        </a:lnTo>
                        <a:lnTo>
                          <a:pt x="995" y="131"/>
                        </a:lnTo>
                        <a:lnTo>
                          <a:pt x="1003" y="141"/>
                        </a:lnTo>
                        <a:lnTo>
                          <a:pt x="1012" y="157"/>
                        </a:lnTo>
                        <a:lnTo>
                          <a:pt x="1021" y="180"/>
                        </a:lnTo>
                        <a:lnTo>
                          <a:pt x="1031" y="205"/>
                        </a:lnTo>
                        <a:lnTo>
                          <a:pt x="1034" y="237"/>
                        </a:lnTo>
                        <a:lnTo>
                          <a:pt x="1034" y="272"/>
                        </a:lnTo>
                        <a:lnTo>
                          <a:pt x="1025" y="311"/>
                        </a:lnTo>
                        <a:lnTo>
                          <a:pt x="1007" y="352"/>
                        </a:lnTo>
                        <a:lnTo>
                          <a:pt x="1005" y="356"/>
                        </a:lnTo>
                        <a:lnTo>
                          <a:pt x="997" y="363"/>
                        </a:lnTo>
                        <a:lnTo>
                          <a:pt x="984" y="378"/>
                        </a:lnTo>
                        <a:lnTo>
                          <a:pt x="970" y="393"/>
                        </a:lnTo>
                        <a:lnTo>
                          <a:pt x="949" y="411"/>
                        </a:lnTo>
                        <a:lnTo>
                          <a:pt x="927" y="430"/>
                        </a:lnTo>
                        <a:lnTo>
                          <a:pt x="901" y="447"/>
                        </a:lnTo>
                        <a:lnTo>
                          <a:pt x="871" y="461"/>
                        </a:lnTo>
                        <a:lnTo>
                          <a:pt x="758" y="632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62" name="Freeform 181"/>
                  <p:cNvSpPr>
                    <a:spLocks/>
                  </p:cNvSpPr>
                  <p:nvPr/>
                </p:nvSpPr>
                <p:spPr bwMode="auto">
                  <a:xfrm>
                    <a:off x="2456" y="1599"/>
                    <a:ext cx="1034" cy="586"/>
                  </a:xfrm>
                  <a:custGeom>
                    <a:avLst/>
                    <a:gdLst>
                      <a:gd name="T0" fmla="*/ 0 w 1034"/>
                      <a:gd name="T1" fmla="*/ 276 h 586"/>
                      <a:gd name="T2" fmla="*/ 66 w 1034"/>
                      <a:gd name="T3" fmla="*/ 167 h 586"/>
                      <a:gd name="T4" fmla="*/ 72 w 1034"/>
                      <a:gd name="T5" fmla="*/ 163 h 586"/>
                      <a:gd name="T6" fmla="*/ 83 w 1034"/>
                      <a:gd name="T7" fmla="*/ 156 h 586"/>
                      <a:gd name="T8" fmla="*/ 104 w 1034"/>
                      <a:gd name="T9" fmla="*/ 145 h 586"/>
                      <a:gd name="T10" fmla="*/ 130 w 1034"/>
                      <a:gd name="T11" fmla="*/ 130 h 586"/>
                      <a:gd name="T12" fmla="*/ 161 w 1034"/>
                      <a:gd name="T13" fmla="*/ 111 h 586"/>
                      <a:gd name="T14" fmla="*/ 200 w 1034"/>
                      <a:gd name="T15" fmla="*/ 93 h 586"/>
                      <a:gd name="T16" fmla="*/ 241 w 1034"/>
                      <a:gd name="T17" fmla="*/ 74 h 586"/>
                      <a:gd name="T18" fmla="*/ 289 w 1034"/>
                      <a:gd name="T19" fmla="*/ 56 h 586"/>
                      <a:gd name="T20" fmla="*/ 339 w 1034"/>
                      <a:gd name="T21" fmla="*/ 37 h 586"/>
                      <a:gd name="T22" fmla="*/ 391 w 1034"/>
                      <a:gd name="T23" fmla="*/ 22 h 586"/>
                      <a:gd name="T24" fmla="*/ 447 w 1034"/>
                      <a:gd name="T25" fmla="*/ 11 h 586"/>
                      <a:gd name="T26" fmla="*/ 504 w 1034"/>
                      <a:gd name="T27" fmla="*/ 2 h 586"/>
                      <a:gd name="T28" fmla="*/ 562 w 1034"/>
                      <a:gd name="T29" fmla="*/ 0 h 586"/>
                      <a:gd name="T30" fmla="*/ 569 w 1034"/>
                      <a:gd name="T31" fmla="*/ 0 h 586"/>
                      <a:gd name="T32" fmla="*/ 586 w 1034"/>
                      <a:gd name="T33" fmla="*/ 0 h 586"/>
                      <a:gd name="T34" fmla="*/ 613 w 1034"/>
                      <a:gd name="T35" fmla="*/ 0 h 586"/>
                      <a:gd name="T36" fmla="*/ 649 w 1034"/>
                      <a:gd name="T37" fmla="*/ 4 h 586"/>
                      <a:gd name="T38" fmla="*/ 690 w 1034"/>
                      <a:gd name="T39" fmla="*/ 7 h 586"/>
                      <a:gd name="T40" fmla="*/ 734 w 1034"/>
                      <a:gd name="T41" fmla="*/ 13 h 586"/>
                      <a:gd name="T42" fmla="*/ 782 w 1034"/>
                      <a:gd name="T43" fmla="*/ 22 h 586"/>
                      <a:gd name="T44" fmla="*/ 830 w 1034"/>
                      <a:gd name="T45" fmla="*/ 35 h 586"/>
                      <a:gd name="T46" fmla="*/ 877 w 1034"/>
                      <a:gd name="T47" fmla="*/ 52 h 586"/>
                      <a:gd name="T48" fmla="*/ 921 w 1034"/>
                      <a:gd name="T49" fmla="*/ 72 h 586"/>
                      <a:gd name="T50" fmla="*/ 960 w 1034"/>
                      <a:gd name="T51" fmla="*/ 96 h 586"/>
                      <a:gd name="T52" fmla="*/ 992 w 1034"/>
                      <a:gd name="T53" fmla="*/ 128 h 586"/>
                      <a:gd name="T54" fmla="*/ 995 w 1034"/>
                      <a:gd name="T55" fmla="*/ 132 h 586"/>
                      <a:gd name="T56" fmla="*/ 1003 w 1034"/>
                      <a:gd name="T57" fmla="*/ 143 h 586"/>
                      <a:gd name="T58" fmla="*/ 1012 w 1034"/>
                      <a:gd name="T59" fmla="*/ 158 h 586"/>
                      <a:gd name="T60" fmla="*/ 1021 w 1034"/>
                      <a:gd name="T61" fmla="*/ 180 h 586"/>
                      <a:gd name="T62" fmla="*/ 1031 w 1034"/>
                      <a:gd name="T63" fmla="*/ 208 h 586"/>
                      <a:gd name="T64" fmla="*/ 1034 w 1034"/>
                      <a:gd name="T65" fmla="*/ 237 h 586"/>
                      <a:gd name="T66" fmla="*/ 1034 w 1034"/>
                      <a:gd name="T67" fmla="*/ 273 h 586"/>
                      <a:gd name="T68" fmla="*/ 1025 w 1034"/>
                      <a:gd name="T69" fmla="*/ 312 h 586"/>
                      <a:gd name="T70" fmla="*/ 1007 w 1034"/>
                      <a:gd name="T71" fmla="*/ 352 h 586"/>
                      <a:gd name="T72" fmla="*/ 1005 w 1034"/>
                      <a:gd name="T73" fmla="*/ 356 h 586"/>
                      <a:gd name="T74" fmla="*/ 997 w 1034"/>
                      <a:gd name="T75" fmla="*/ 365 h 586"/>
                      <a:gd name="T76" fmla="*/ 984 w 1034"/>
                      <a:gd name="T77" fmla="*/ 378 h 586"/>
                      <a:gd name="T78" fmla="*/ 970 w 1034"/>
                      <a:gd name="T79" fmla="*/ 395 h 586"/>
                      <a:gd name="T80" fmla="*/ 949 w 1034"/>
                      <a:gd name="T81" fmla="*/ 412 h 586"/>
                      <a:gd name="T82" fmla="*/ 927 w 1034"/>
                      <a:gd name="T83" fmla="*/ 430 h 586"/>
                      <a:gd name="T84" fmla="*/ 901 w 1034"/>
                      <a:gd name="T85" fmla="*/ 447 h 586"/>
                      <a:gd name="T86" fmla="*/ 871 w 1034"/>
                      <a:gd name="T87" fmla="*/ 462 h 586"/>
                      <a:gd name="T88" fmla="*/ 758 w 1034"/>
                      <a:gd name="T89" fmla="*/ 586 h 58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034"/>
                      <a:gd name="T136" fmla="*/ 0 h 586"/>
                      <a:gd name="T137" fmla="*/ 1034 w 1034"/>
                      <a:gd name="T138" fmla="*/ 586 h 58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034" h="586">
                        <a:moveTo>
                          <a:pt x="0" y="276"/>
                        </a:moveTo>
                        <a:lnTo>
                          <a:pt x="66" y="167"/>
                        </a:lnTo>
                        <a:lnTo>
                          <a:pt x="72" y="163"/>
                        </a:lnTo>
                        <a:lnTo>
                          <a:pt x="83" y="156"/>
                        </a:lnTo>
                        <a:lnTo>
                          <a:pt x="104" y="145"/>
                        </a:lnTo>
                        <a:lnTo>
                          <a:pt x="130" y="130"/>
                        </a:lnTo>
                        <a:lnTo>
                          <a:pt x="161" y="111"/>
                        </a:lnTo>
                        <a:lnTo>
                          <a:pt x="200" y="93"/>
                        </a:lnTo>
                        <a:lnTo>
                          <a:pt x="241" y="74"/>
                        </a:lnTo>
                        <a:lnTo>
                          <a:pt x="289" y="56"/>
                        </a:lnTo>
                        <a:lnTo>
                          <a:pt x="339" y="37"/>
                        </a:lnTo>
                        <a:lnTo>
                          <a:pt x="391" y="22"/>
                        </a:lnTo>
                        <a:lnTo>
                          <a:pt x="447" y="11"/>
                        </a:lnTo>
                        <a:lnTo>
                          <a:pt x="504" y="2"/>
                        </a:lnTo>
                        <a:lnTo>
                          <a:pt x="562" y="0"/>
                        </a:lnTo>
                        <a:lnTo>
                          <a:pt x="569" y="0"/>
                        </a:lnTo>
                        <a:lnTo>
                          <a:pt x="586" y="0"/>
                        </a:lnTo>
                        <a:lnTo>
                          <a:pt x="613" y="0"/>
                        </a:lnTo>
                        <a:lnTo>
                          <a:pt x="649" y="4"/>
                        </a:lnTo>
                        <a:lnTo>
                          <a:pt x="690" y="7"/>
                        </a:lnTo>
                        <a:lnTo>
                          <a:pt x="734" y="13"/>
                        </a:lnTo>
                        <a:lnTo>
                          <a:pt x="782" y="22"/>
                        </a:lnTo>
                        <a:lnTo>
                          <a:pt x="830" y="35"/>
                        </a:lnTo>
                        <a:lnTo>
                          <a:pt x="877" y="52"/>
                        </a:lnTo>
                        <a:lnTo>
                          <a:pt x="921" y="72"/>
                        </a:lnTo>
                        <a:lnTo>
                          <a:pt x="960" y="96"/>
                        </a:lnTo>
                        <a:lnTo>
                          <a:pt x="992" y="128"/>
                        </a:lnTo>
                        <a:lnTo>
                          <a:pt x="995" y="132"/>
                        </a:lnTo>
                        <a:lnTo>
                          <a:pt x="1003" y="143"/>
                        </a:lnTo>
                        <a:lnTo>
                          <a:pt x="1012" y="158"/>
                        </a:lnTo>
                        <a:lnTo>
                          <a:pt x="1021" y="180"/>
                        </a:lnTo>
                        <a:lnTo>
                          <a:pt x="1031" y="208"/>
                        </a:lnTo>
                        <a:lnTo>
                          <a:pt x="1034" y="237"/>
                        </a:lnTo>
                        <a:lnTo>
                          <a:pt x="1034" y="273"/>
                        </a:lnTo>
                        <a:lnTo>
                          <a:pt x="1025" y="312"/>
                        </a:lnTo>
                        <a:lnTo>
                          <a:pt x="1007" y="352"/>
                        </a:lnTo>
                        <a:lnTo>
                          <a:pt x="1005" y="356"/>
                        </a:lnTo>
                        <a:lnTo>
                          <a:pt x="997" y="365"/>
                        </a:lnTo>
                        <a:lnTo>
                          <a:pt x="984" y="378"/>
                        </a:lnTo>
                        <a:lnTo>
                          <a:pt x="970" y="395"/>
                        </a:lnTo>
                        <a:lnTo>
                          <a:pt x="949" y="412"/>
                        </a:lnTo>
                        <a:lnTo>
                          <a:pt x="927" y="430"/>
                        </a:lnTo>
                        <a:lnTo>
                          <a:pt x="901" y="447"/>
                        </a:lnTo>
                        <a:lnTo>
                          <a:pt x="871" y="462"/>
                        </a:lnTo>
                        <a:lnTo>
                          <a:pt x="758" y="586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63" name="Freeform 182"/>
                  <p:cNvSpPr>
                    <a:spLocks/>
                  </p:cNvSpPr>
                  <p:nvPr/>
                </p:nvSpPr>
                <p:spPr bwMode="auto">
                  <a:xfrm>
                    <a:off x="2463" y="1651"/>
                    <a:ext cx="1027" cy="534"/>
                  </a:xfrm>
                  <a:custGeom>
                    <a:avLst/>
                    <a:gdLst>
                      <a:gd name="T0" fmla="*/ 0 w 1027"/>
                      <a:gd name="T1" fmla="*/ 221 h 534"/>
                      <a:gd name="T2" fmla="*/ 59 w 1027"/>
                      <a:gd name="T3" fmla="*/ 169 h 534"/>
                      <a:gd name="T4" fmla="*/ 65 w 1027"/>
                      <a:gd name="T5" fmla="*/ 165 h 534"/>
                      <a:gd name="T6" fmla="*/ 76 w 1027"/>
                      <a:gd name="T7" fmla="*/ 158 h 534"/>
                      <a:gd name="T8" fmla="*/ 97 w 1027"/>
                      <a:gd name="T9" fmla="*/ 145 h 534"/>
                      <a:gd name="T10" fmla="*/ 123 w 1027"/>
                      <a:gd name="T11" fmla="*/ 130 h 534"/>
                      <a:gd name="T12" fmla="*/ 154 w 1027"/>
                      <a:gd name="T13" fmla="*/ 113 h 534"/>
                      <a:gd name="T14" fmla="*/ 193 w 1027"/>
                      <a:gd name="T15" fmla="*/ 94 h 534"/>
                      <a:gd name="T16" fmla="*/ 234 w 1027"/>
                      <a:gd name="T17" fmla="*/ 74 h 534"/>
                      <a:gd name="T18" fmla="*/ 282 w 1027"/>
                      <a:gd name="T19" fmla="*/ 56 h 534"/>
                      <a:gd name="T20" fmla="*/ 332 w 1027"/>
                      <a:gd name="T21" fmla="*/ 39 h 534"/>
                      <a:gd name="T22" fmla="*/ 384 w 1027"/>
                      <a:gd name="T23" fmla="*/ 24 h 534"/>
                      <a:gd name="T24" fmla="*/ 440 w 1027"/>
                      <a:gd name="T25" fmla="*/ 11 h 534"/>
                      <a:gd name="T26" fmla="*/ 497 w 1027"/>
                      <a:gd name="T27" fmla="*/ 4 h 534"/>
                      <a:gd name="T28" fmla="*/ 555 w 1027"/>
                      <a:gd name="T29" fmla="*/ 0 h 534"/>
                      <a:gd name="T30" fmla="*/ 562 w 1027"/>
                      <a:gd name="T31" fmla="*/ 0 h 534"/>
                      <a:gd name="T32" fmla="*/ 579 w 1027"/>
                      <a:gd name="T33" fmla="*/ 2 h 534"/>
                      <a:gd name="T34" fmla="*/ 606 w 1027"/>
                      <a:gd name="T35" fmla="*/ 2 h 534"/>
                      <a:gd name="T36" fmla="*/ 642 w 1027"/>
                      <a:gd name="T37" fmla="*/ 4 h 534"/>
                      <a:gd name="T38" fmla="*/ 683 w 1027"/>
                      <a:gd name="T39" fmla="*/ 7 h 534"/>
                      <a:gd name="T40" fmla="*/ 727 w 1027"/>
                      <a:gd name="T41" fmla="*/ 15 h 534"/>
                      <a:gd name="T42" fmla="*/ 775 w 1027"/>
                      <a:gd name="T43" fmla="*/ 24 h 534"/>
                      <a:gd name="T44" fmla="*/ 823 w 1027"/>
                      <a:gd name="T45" fmla="*/ 35 h 534"/>
                      <a:gd name="T46" fmla="*/ 870 w 1027"/>
                      <a:gd name="T47" fmla="*/ 52 h 534"/>
                      <a:gd name="T48" fmla="*/ 914 w 1027"/>
                      <a:gd name="T49" fmla="*/ 72 h 534"/>
                      <a:gd name="T50" fmla="*/ 953 w 1027"/>
                      <a:gd name="T51" fmla="*/ 98 h 534"/>
                      <a:gd name="T52" fmla="*/ 985 w 1027"/>
                      <a:gd name="T53" fmla="*/ 130 h 534"/>
                      <a:gd name="T54" fmla="*/ 988 w 1027"/>
                      <a:gd name="T55" fmla="*/ 133 h 534"/>
                      <a:gd name="T56" fmla="*/ 996 w 1027"/>
                      <a:gd name="T57" fmla="*/ 143 h 534"/>
                      <a:gd name="T58" fmla="*/ 1005 w 1027"/>
                      <a:gd name="T59" fmla="*/ 159 h 534"/>
                      <a:gd name="T60" fmla="*/ 1014 w 1027"/>
                      <a:gd name="T61" fmla="*/ 182 h 534"/>
                      <a:gd name="T62" fmla="*/ 1024 w 1027"/>
                      <a:gd name="T63" fmla="*/ 208 h 534"/>
                      <a:gd name="T64" fmla="*/ 1027 w 1027"/>
                      <a:gd name="T65" fmla="*/ 239 h 534"/>
                      <a:gd name="T66" fmla="*/ 1027 w 1027"/>
                      <a:gd name="T67" fmla="*/ 274 h 534"/>
                      <a:gd name="T68" fmla="*/ 1018 w 1027"/>
                      <a:gd name="T69" fmla="*/ 311 h 534"/>
                      <a:gd name="T70" fmla="*/ 1000 w 1027"/>
                      <a:gd name="T71" fmla="*/ 354 h 534"/>
                      <a:gd name="T72" fmla="*/ 998 w 1027"/>
                      <a:gd name="T73" fmla="*/ 356 h 534"/>
                      <a:gd name="T74" fmla="*/ 990 w 1027"/>
                      <a:gd name="T75" fmla="*/ 365 h 534"/>
                      <a:gd name="T76" fmla="*/ 977 w 1027"/>
                      <a:gd name="T77" fmla="*/ 378 h 534"/>
                      <a:gd name="T78" fmla="*/ 963 w 1027"/>
                      <a:gd name="T79" fmla="*/ 395 h 534"/>
                      <a:gd name="T80" fmla="*/ 942 w 1027"/>
                      <a:gd name="T81" fmla="*/ 413 h 534"/>
                      <a:gd name="T82" fmla="*/ 920 w 1027"/>
                      <a:gd name="T83" fmla="*/ 432 h 534"/>
                      <a:gd name="T84" fmla="*/ 894 w 1027"/>
                      <a:gd name="T85" fmla="*/ 449 h 534"/>
                      <a:gd name="T86" fmla="*/ 864 w 1027"/>
                      <a:gd name="T87" fmla="*/ 463 h 534"/>
                      <a:gd name="T88" fmla="*/ 751 w 1027"/>
                      <a:gd name="T89" fmla="*/ 534 h 534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027"/>
                      <a:gd name="T136" fmla="*/ 0 h 534"/>
                      <a:gd name="T137" fmla="*/ 1027 w 1027"/>
                      <a:gd name="T138" fmla="*/ 534 h 534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027" h="534">
                        <a:moveTo>
                          <a:pt x="0" y="221"/>
                        </a:moveTo>
                        <a:lnTo>
                          <a:pt x="59" y="169"/>
                        </a:lnTo>
                        <a:lnTo>
                          <a:pt x="65" y="165"/>
                        </a:lnTo>
                        <a:lnTo>
                          <a:pt x="76" y="158"/>
                        </a:lnTo>
                        <a:lnTo>
                          <a:pt x="97" y="145"/>
                        </a:lnTo>
                        <a:lnTo>
                          <a:pt x="123" y="130"/>
                        </a:lnTo>
                        <a:lnTo>
                          <a:pt x="154" y="113"/>
                        </a:lnTo>
                        <a:lnTo>
                          <a:pt x="193" y="94"/>
                        </a:lnTo>
                        <a:lnTo>
                          <a:pt x="234" y="74"/>
                        </a:lnTo>
                        <a:lnTo>
                          <a:pt x="282" y="56"/>
                        </a:lnTo>
                        <a:lnTo>
                          <a:pt x="332" y="39"/>
                        </a:lnTo>
                        <a:lnTo>
                          <a:pt x="384" y="24"/>
                        </a:lnTo>
                        <a:lnTo>
                          <a:pt x="440" y="11"/>
                        </a:lnTo>
                        <a:lnTo>
                          <a:pt x="497" y="4"/>
                        </a:lnTo>
                        <a:lnTo>
                          <a:pt x="555" y="0"/>
                        </a:lnTo>
                        <a:lnTo>
                          <a:pt x="562" y="0"/>
                        </a:lnTo>
                        <a:lnTo>
                          <a:pt x="579" y="2"/>
                        </a:lnTo>
                        <a:lnTo>
                          <a:pt x="606" y="2"/>
                        </a:lnTo>
                        <a:lnTo>
                          <a:pt x="642" y="4"/>
                        </a:lnTo>
                        <a:lnTo>
                          <a:pt x="683" y="7"/>
                        </a:lnTo>
                        <a:lnTo>
                          <a:pt x="727" y="15"/>
                        </a:lnTo>
                        <a:lnTo>
                          <a:pt x="775" y="24"/>
                        </a:lnTo>
                        <a:lnTo>
                          <a:pt x="823" y="35"/>
                        </a:lnTo>
                        <a:lnTo>
                          <a:pt x="870" y="52"/>
                        </a:lnTo>
                        <a:lnTo>
                          <a:pt x="914" y="72"/>
                        </a:lnTo>
                        <a:lnTo>
                          <a:pt x="953" y="98"/>
                        </a:lnTo>
                        <a:lnTo>
                          <a:pt x="985" y="130"/>
                        </a:lnTo>
                        <a:lnTo>
                          <a:pt x="988" y="133"/>
                        </a:lnTo>
                        <a:lnTo>
                          <a:pt x="996" y="143"/>
                        </a:lnTo>
                        <a:lnTo>
                          <a:pt x="1005" y="159"/>
                        </a:lnTo>
                        <a:lnTo>
                          <a:pt x="1014" y="182"/>
                        </a:lnTo>
                        <a:lnTo>
                          <a:pt x="1024" y="208"/>
                        </a:lnTo>
                        <a:lnTo>
                          <a:pt x="1027" y="239"/>
                        </a:lnTo>
                        <a:lnTo>
                          <a:pt x="1027" y="274"/>
                        </a:lnTo>
                        <a:lnTo>
                          <a:pt x="1018" y="311"/>
                        </a:lnTo>
                        <a:lnTo>
                          <a:pt x="1000" y="354"/>
                        </a:lnTo>
                        <a:lnTo>
                          <a:pt x="998" y="356"/>
                        </a:lnTo>
                        <a:lnTo>
                          <a:pt x="990" y="365"/>
                        </a:lnTo>
                        <a:lnTo>
                          <a:pt x="977" y="378"/>
                        </a:lnTo>
                        <a:lnTo>
                          <a:pt x="963" y="395"/>
                        </a:lnTo>
                        <a:lnTo>
                          <a:pt x="942" y="413"/>
                        </a:lnTo>
                        <a:lnTo>
                          <a:pt x="920" y="432"/>
                        </a:lnTo>
                        <a:lnTo>
                          <a:pt x="894" y="449"/>
                        </a:lnTo>
                        <a:lnTo>
                          <a:pt x="864" y="463"/>
                        </a:lnTo>
                        <a:lnTo>
                          <a:pt x="751" y="534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64" name="Freeform 251"/>
                  <p:cNvSpPr>
                    <a:spLocks/>
                  </p:cNvSpPr>
                  <p:nvPr/>
                </p:nvSpPr>
                <p:spPr bwMode="auto">
                  <a:xfrm>
                    <a:off x="2524" y="2521"/>
                    <a:ext cx="63" cy="64"/>
                  </a:xfrm>
                  <a:custGeom>
                    <a:avLst/>
                    <a:gdLst>
                      <a:gd name="T0" fmla="*/ 45 w 63"/>
                      <a:gd name="T1" fmla="*/ 63 h 64"/>
                      <a:gd name="T2" fmla="*/ 58 w 63"/>
                      <a:gd name="T3" fmla="*/ 51 h 64"/>
                      <a:gd name="T4" fmla="*/ 63 w 63"/>
                      <a:gd name="T5" fmla="*/ 37 h 64"/>
                      <a:gd name="T6" fmla="*/ 60 w 63"/>
                      <a:gd name="T7" fmla="*/ 18 h 64"/>
                      <a:gd name="T8" fmla="*/ 49 w 63"/>
                      <a:gd name="T9" fmla="*/ 5 h 64"/>
                      <a:gd name="T10" fmla="*/ 34 w 63"/>
                      <a:gd name="T11" fmla="*/ 0 h 64"/>
                      <a:gd name="T12" fmla="*/ 17 w 63"/>
                      <a:gd name="T13" fmla="*/ 1 h 64"/>
                      <a:gd name="T14" fmla="*/ 6 w 63"/>
                      <a:gd name="T15" fmla="*/ 13 h 64"/>
                      <a:gd name="T16" fmla="*/ 0 w 63"/>
                      <a:gd name="T17" fmla="*/ 27 h 64"/>
                      <a:gd name="T18" fmla="*/ 4 w 63"/>
                      <a:gd name="T19" fmla="*/ 44 h 64"/>
                      <a:gd name="T20" fmla="*/ 13 w 63"/>
                      <a:gd name="T21" fmla="*/ 59 h 64"/>
                      <a:gd name="T22" fmla="*/ 30 w 63"/>
                      <a:gd name="T23" fmla="*/ 64 h 64"/>
                      <a:gd name="T24" fmla="*/ 45 w 63"/>
                      <a:gd name="T25" fmla="*/ 63 h 6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3"/>
                      <a:gd name="T40" fmla="*/ 0 h 64"/>
                      <a:gd name="T41" fmla="*/ 63 w 63"/>
                      <a:gd name="T42" fmla="*/ 64 h 6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3" h="64">
                        <a:moveTo>
                          <a:pt x="45" y="63"/>
                        </a:moveTo>
                        <a:lnTo>
                          <a:pt x="58" y="51"/>
                        </a:lnTo>
                        <a:lnTo>
                          <a:pt x="63" y="37"/>
                        </a:lnTo>
                        <a:lnTo>
                          <a:pt x="60" y="18"/>
                        </a:lnTo>
                        <a:lnTo>
                          <a:pt x="49" y="5"/>
                        </a:lnTo>
                        <a:lnTo>
                          <a:pt x="34" y="0"/>
                        </a:lnTo>
                        <a:lnTo>
                          <a:pt x="17" y="1"/>
                        </a:lnTo>
                        <a:lnTo>
                          <a:pt x="6" y="13"/>
                        </a:lnTo>
                        <a:lnTo>
                          <a:pt x="0" y="27"/>
                        </a:lnTo>
                        <a:lnTo>
                          <a:pt x="4" y="44"/>
                        </a:lnTo>
                        <a:lnTo>
                          <a:pt x="13" y="59"/>
                        </a:lnTo>
                        <a:lnTo>
                          <a:pt x="30" y="64"/>
                        </a:lnTo>
                        <a:lnTo>
                          <a:pt x="45" y="63"/>
                        </a:lnTo>
                        <a:close/>
                      </a:path>
                    </a:pathLst>
                  </a:custGeom>
                  <a:solidFill>
                    <a:srgbClr val="D90000"/>
                  </a:solidFill>
                  <a:ln w="0">
                    <a:solidFill>
                      <a:srgbClr val="D9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65" name="Freeform 252"/>
                  <p:cNvSpPr>
                    <a:spLocks/>
                  </p:cNvSpPr>
                  <p:nvPr/>
                </p:nvSpPr>
                <p:spPr bwMode="auto">
                  <a:xfrm>
                    <a:off x="2524" y="2521"/>
                    <a:ext cx="63" cy="64"/>
                  </a:xfrm>
                  <a:custGeom>
                    <a:avLst/>
                    <a:gdLst>
                      <a:gd name="T0" fmla="*/ 45 w 63"/>
                      <a:gd name="T1" fmla="*/ 63 h 64"/>
                      <a:gd name="T2" fmla="*/ 58 w 63"/>
                      <a:gd name="T3" fmla="*/ 51 h 64"/>
                      <a:gd name="T4" fmla="*/ 63 w 63"/>
                      <a:gd name="T5" fmla="*/ 37 h 64"/>
                      <a:gd name="T6" fmla="*/ 60 w 63"/>
                      <a:gd name="T7" fmla="*/ 18 h 64"/>
                      <a:gd name="T8" fmla="*/ 49 w 63"/>
                      <a:gd name="T9" fmla="*/ 5 h 64"/>
                      <a:gd name="T10" fmla="*/ 34 w 63"/>
                      <a:gd name="T11" fmla="*/ 0 h 64"/>
                      <a:gd name="T12" fmla="*/ 17 w 63"/>
                      <a:gd name="T13" fmla="*/ 1 h 64"/>
                      <a:gd name="T14" fmla="*/ 6 w 63"/>
                      <a:gd name="T15" fmla="*/ 13 h 64"/>
                      <a:gd name="T16" fmla="*/ 0 w 63"/>
                      <a:gd name="T17" fmla="*/ 27 h 64"/>
                      <a:gd name="T18" fmla="*/ 4 w 63"/>
                      <a:gd name="T19" fmla="*/ 44 h 64"/>
                      <a:gd name="T20" fmla="*/ 13 w 63"/>
                      <a:gd name="T21" fmla="*/ 59 h 64"/>
                      <a:gd name="T22" fmla="*/ 30 w 63"/>
                      <a:gd name="T23" fmla="*/ 64 h 64"/>
                      <a:gd name="T24" fmla="*/ 45 w 63"/>
                      <a:gd name="T25" fmla="*/ 63 h 6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3"/>
                      <a:gd name="T40" fmla="*/ 0 h 64"/>
                      <a:gd name="T41" fmla="*/ 63 w 63"/>
                      <a:gd name="T42" fmla="*/ 64 h 6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3" h="64">
                        <a:moveTo>
                          <a:pt x="45" y="63"/>
                        </a:moveTo>
                        <a:lnTo>
                          <a:pt x="58" y="51"/>
                        </a:lnTo>
                        <a:lnTo>
                          <a:pt x="63" y="37"/>
                        </a:lnTo>
                        <a:lnTo>
                          <a:pt x="60" y="18"/>
                        </a:lnTo>
                        <a:lnTo>
                          <a:pt x="49" y="5"/>
                        </a:lnTo>
                        <a:lnTo>
                          <a:pt x="34" y="0"/>
                        </a:lnTo>
                        <a:lnTo>
                          <a:pt x="17" y="1"/>
                        </a:lnTo>
                        <a:lnTo>
                          <a:pt x="6" y="13"/>
                        </a:lnTo>
                        <a:lnTo>
                          <a:pt x="0" y="27"/>
                        </a:lnTo>
                        <a:lnTo>
                          <a:pt x="4" y="44"/>
                        </a:lnTo>
                        <a:lnTo>
                          <a:pt x="13" y="59"/>
                        </a:lnTo>
                        <a:lnTo>
                          <a:pt x="30" y="64"/>
                        </a:lnTo>
                        <a:lnTo>
                          <a:pt x="45" y="63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66" name="Line 2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50" y="2569"/>
                    <a:ext cx="185" cy="111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67" name="Freeform 296"/>
                  <p:cNvSpPr>
                    <a:spLocks/>
                  </p:cNvSpPr>
                  <p:nvPr/>
                </p:nvSpPr>
                <p:spPr bwMode="auto">
                  <a:xfrm>
                    <a:off x="2343" y="2530"/>
                    <a:ext cx="235" cy="172"/>
                  </a:xfrm>
                  <a:custGeom>
                    <a:avLst/>
                    <a:gdLst>
                      <a:gd name="T0" fmla="*/ 40 w 235"/>
                      <a:gd name="T1" fmla="*/ 172 h 172"/>
                      <a:gd name="T2" fmla="*/ 235 w 235"/>
                      <a:gd name="T3" fmla="*/ 54 h 172"/>
                      <a:gd name="T4" fmla="*/ 235 w 235"/>
                      <a:gd name="T5" fmla="*/ 33 h 172"/>
                      <a:gd name="T6" fmla="*/ 231 w 235"/>
                      <a:gd name="T7" fmla="*/ 18 h 172"/>
                      <a:gd name="T8" fmla="*/ 224 w 235"/>
                      <a:gd name="T9" fmla="*/ 9 h 172"/>
                      <a:gd name="T10" fmla="*/ 217 w 235"/>
                      <a:gd name="T11" fmla="*/ 4 h 172"/>
                      <a:gd name="T12" fmla="*/ 209 w 235"/>
                      <a:gd name="T13" fmla="*/ 2 h 172"/>
                      <a:gd name="T14" fmla="*/ 202 w 235"/>
                      <a:gd name="T15" fmla="*/ 0 h 172"/>
                      <a:gd name="T16" fmla="*/ 196 w 235"/>
                      <a:gd name="T17" fmla="*/ 0 h 172"/>
                      <a:gd name="T18" fmla="*/ 194 w 235"/>
                      <a:gd name="T19" fmla="*/ 2 h 172"/>
                      <a:gd name="T20" fmla="*/ 0 w 235"/>
                      <a:gd name="T21" fmla="*/ 119 h 172"/>
                      <a:gd name="T22" fmla="*/ 1 w 235"/>
                      <a:gd name="T23" fmla="*/ 117 h 172"/>
                      <a:gd name="T24" fmla="*/ 7 w 235"/>
                      <a:gd name="T25" fmla="*/ 115 h 172"/>
                      <a:gd name="T26" fmla="*/ 14 w 235"/>
                      <a:gd name="T27" fmla="*/ 113 h 172"/>
                      <a:gd name="T28" fmla="*/ 22 w 235"/>
                      <a:gd name="T29" fmla="*/ 111 h 172"/>
                      <a:gd name="T30" fmla="*/ 29 w 235"/>
                      <a:gd name="T31" fmla="*/ 113 h 172"/>
                      <a:gd name="T32" fmla="*/ 37 w 235"/>
                      <a:gd name="T33" fmla="*/ 119 h 172"/>
                      <a:gd name="T34" fmla="*/ 42 w 235"/>
                      <a:gd name="T35" fmla="*/ 130 h 172"/>
                      <a:gd name="T36" fmla="*/ 42 w 235"/>
                      <a:gd name="T37" fmla="*/ 146 h 172"/>
                      <a:gd name="T38" fmla="*/ 40 w 235"/>
                      <a:gd name="T39" fmla="*/ 172 h 172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35"/>
                      <a:gd name="T61" fmla="*/ 0 h 172"/>
                      <a:gd name="T62" fmla="*/ 235 w 235"/>
                      <a:gd name="T63" fmla="*/ 172 h 172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35" h="172">
                        <a:moveTo>
                          <a:pt x="40" y="172"/>
                        </a:moveTo>
                        <a:lnTo>
                          <a:pt x="235" y="54"/>
                        </a:lnTo>
                        <a:lnTo>
                          <a:pt x="235" y="33"/>
                        </a:lnTo>
                        <a:lnTo>
                          <a:pt x="231" y="18"/>
                        </a:lnTo>
                        <a:lnTo>
                          <a:pt x="224" y="9"/>
                        </a:lnTo>
                        <a:lnTo>
                          <a:pt x="217" y="4"/>
                        </a:lnTo>
                        <a:lnTo>
                          <a:pt x="209" y="2"/>
                        </a:lnTo>
                        <a:lnTo>
                          <a:pt x="202" y="0"/>
                        </a:lnTo>
                        <a:lnTo>
                          <a:pt x="196" y="0"/>
                        </a:lnTo>
                        <a:lnTo>
                          <a:pt x="194" y="2"/>
                        </a:lnTo>
                        <a:lnTo>
                          <a:pt x="0" y="119"/>
                        </a:lnTo>
                        <a:lnTo>
                          <a:pt x="1" y="117"/>
                        </a:lnTo>
                        <a:lnTo>
                          <a:pt x="7" y="115"/>
                        </a:lnTo>
                        <a:lnTo>
                          <a:pt x="14" y="113"/>
                        </a:lnTo>
                        <a:lnTo>
                          <a:pt x="22" y="111"/>
                        </a:lnTo>
                        <a:lnTo>
                          <a:pt x="29" y="113"/>
                        </a:lnTo>
                        <a:lnTo>
                          <a:pt x="37" y="119"/>
                        </a:lnTo>
                        <a:lnTo>
                          <a:pt x="42" y="130"/>
                        </a:lnTo>
                        <a:lnTo>
                          <a:pt x="42" y="146"/>
                        </a:lnTo>
                        <a:lnTo>
                          <a:pt x="40" y="172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68" name="Freeform 297"/>
                  <p:cNvSpPr>
                    <a:spLocks/>
                  </p:cNvSpPr>
                  <p:nvPr/>
                </p:nvSpPr>
                <p:spPr bwMode="auto">
                  <a:xfrm>
                    <a:off x="2343" y="2530"/>
                    <a:ext cx="235" cy="172"/>
                  </a:xfrm>
                  <a:custGeom>
                    <a:avLst/>
                    <a:gdLst>
                      <a:gd name="T0" fmla="*/ 40 w 235"/>
                      <a:gd name="T1" fmla="*/ 172 h 172"/>
                      <a:gd name="T2" fmla="*/ 235 w 235"/>
                      <a:gd name="T3" fmla="*/ 54 h 172"/>
                      <a:gd name="T4" fmla="*/ 235 w 235"/>
                      <a:gd name="T5" fmla="*/ 33 h 172"/>
                      <a:gd name="T6" fmla="*/ 231 w 235"/>
                      <a:gd name="T7" fmla="*/ 18 h 172"/>
                      <a:gd name="T8" fmla="*/ 224 w 235"/>
                      <a:gd name="T9" fmla="*/ 9 h 172"/>
                      <a:gd name="T10" fmla="*/ 217 w 235"/>
                      <a:gd name="T11" fmla="*/ 4 h 172"/>
                      <a:gd name="T12" fmla="*/ 209 w 235"/>
                      <a:gd name="T13" fmla="*/ 2 h 172"/>
                      <a:gd name="T14" fmla="*/ 202 w 235"/>
                      <a:gd name="T15" fmla="*/ 0 h 172"/>
                      <a:gd name="T16" fmla="*/ 196 w 235"/>
                      <a:gd name="T17" fmla="*/ 0 h 172"/>
                      <a:gd name="T18" fmla="*/ 194 w 235"/>
                      <a:gd name="T19" fmla="*/ 2 h 172"/>
                      <a:gd name="T20" fmla="*/ 0 w 235"/>
                      <a:gd name="T21" fmla="*/ 119 h 172"/>
                      <a:gd name="T22" fmla="*/ 1 w 235"/>
                      <a:gd name="T23" fmla="*/ 117 h 172"/>
                      <a:gd name="T24" fmla="*/ 7 w 235"/>
                      <a:gd name="T25" fmla="*/ 115 h 172"/>
                      <a:gd name="T26" fmla="*/ 14 w 235"/>
                      <a:gd name="T27" fmla="*/ 113 h 172"/>
                      <a:gd name="T28" fmla="*/ 22 w 235"/>
                      <a:gd name="T29" fmla="*/ 111 h 172"/>
                      <a:gd name="T30" fmla="*/ 29 w 235"/>
                      <a:gd name="T31" fmla="*/ 113 h 172"/>
                      <a:gd name="T32" fmla="*/ 37 w 235"/>
                      <a:gd name="T33" fmla="*/ 119 h 172"/>
                      <a:gd name="T34" fmla="*/ 42 w 235"/>
                      <a:gd name="T35" fmla="*/ 130 h 172"/>
                      <a:gd name="T36" fmla="*/ 42 w 235"/>
                      <a:gd name="T37" fmla="*/ 146 h 172"/>
                      <a:gd name="T38" fmla="*/ 40 w 235"/>
                      <a:gd name="T39" fmla="*/ 172 h 172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35"/>
                      <a:gd name="T61" fmla="*/ 0 h 172"/>
                      <a:gd name="T62" fmla="*/ 235 w 235"/>
                      <a:gd name="T63" fmla="*/ 172 h 172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35" h="172">
                        <a:moveTo>
                          <a:pt x="40" y="172"/>
                        </a:moveTo>
                        <a:lnTo>
                          <a:pt x="235" y="54"/>
                        </a:lnTo>
                        <a:lnTo>
                          <a:pt x="235" y="33"/>
                        </a:lnTo>
                        <a:lnTo>
                          <a:pt x="231" y="18"/>
                        </a:lnTo>
                        <a:lnTo>
                          <a:pt x="224" y="9"/>
                        </a:lnTo>
                        <a:lnTo>
                          <a:pt x="217" y="4"/>
                        </a:lnTo>
                        <a:lnTo>
                          <a:pt x="209" y="2"/>
                        </a:lnTo>
                        <a:lnTo>
                          <a:pt x="202" y="0"/>
                        </a:lnTo>
                        <a:lnTo>
                          <a:pt x="196" y="0"/>
                        </a:lnTo>
                        <a:lnTo>
                          <a:pt x="194" y="2"/>
                        </a:lnTo>
                        <a:lnTo>
                          <a:pt x="0" y="119"/>
                        </a:lnTo>
                        <a:lnTo>
                          <a:pt x="1" y="117"/>
                        </a:lnTo>
                        <a:lnTo>
                          <a:pt x="7" y="115"/>
                        </a:lnTo>
                        <a:lnTo>
                          <a:pt x="14" y="113"/>
                        </a:lnTo>
                        <a:lnTo>
                          <a:pt x="22" y="111"/>
                        </a:lnTo>
                        <a:lnTo>
                          <a:pt x="29" y="113"/>
                        </a:lnTo>
                        <a:lnTo>
                          <a:pt x="37" y="119"/>
                        </a:lnTo>
                        <a:lnTo>
                          <a:pt x="42" y="130"/>
                        </a:lnTo>
                        <a:lnTo>
                          <a:pt x="42" y="146"/>
                        </a:lnTo>
                        <a:lnTo>
                          <a:pt x="40" y="172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69" name="Freeform 298"/>
                  <p:cNvSpPr>
                    <a:spLocks/>
                  </p:cNvSpPr>
                  <p:nvPr/>
                </p:nvSpPr>
                <p:spPr bwMode="auto">
                  <a:xfrm>
                    <a:off x="2348" y="2532"/>
                    <a:ext cx="228" cy="165"/>
                  </a:xfrm>
                  <a:custGeom>
                    <a:avLst/>
                    <a:gdLst>
                      <a:gd name="T0" fmla="*/ 191 w 228"/>
                      <a:gd name="T1" fmla="*/ 0 h 165"/>
                      <a:gd name="T2" fmla="*/ 193 w 228"/>
                      <a:gd name="T3" fmla="*/ 0 h 165"/>
                      <a:gd name="T4" fmla="*/ 200 w 228"/>
                      <a:gd name="T5" fmla="*/ 0 h 165"/>
                      <a:gd name="T6" fmla="*/ 208 w 228"/>
                      <a:gd name="T7" fmla="*/ 2 h 165"/>
                      <a:gd name="T8" fmla="*/ 215 w 228"/>
                      <a:gd name="T9" fmla="*/ 5 h 165"/>
                      <a:gd name="T10" fmla="*/ 223 w 228"/>
                      <a:gd name="T11" fmla="*/ 15 h 165"/>
                      <a:gd name="T12" fmla="*/ 228 w 228"/>
                      <a:gd name="T13" fmla="*/ 28 h 165"/>
                      <a:gd name="T14" fmla="*/ 228 w 228"/>
                      <a:gd name="T15" fmla="*/ 48 h 165"/>
                      <a:gd name="T16" fmla="*/ 35 w 228"/>
                      <a:gd name="T17" fmla="*/ 165 h 165"/>
                      <a:gd name="T18" fmla="*/ 39 w 228"/>
                      <a:gd name="T19" fmla="*/ 142 h 165"/>
                      <a:gd name="T20" fmla="*/ 37 w 228"/>
                      <a:gd name="T21" fmla="*/ 128 h 165"/>
                      <a:gd name="T22" fmla="*/ 34 w 228"/>
                      <a:gd name="T23" fmla="*/ 118 h 165"/>
                      <a:gd name="T24" fmla="*/ 28 w 228"/>
                      <a:gd name="T25" fmla="*/ 113 h 165"/>
                      <a:gd name="T26" fmla="*/ 21 w 228"/>
                      <a:gd name="T27" fmla="*/ 111 h 165"/>
                      <a:gd name="T28" fmla="*/ 13 w 228"/>
                      <a:gd name="T29" fmla="*/ 111 h 165"/>
                      <a:gd name="T30" fmla="*/ 6 w 228"/>
                      <a:gd name="T31" fmla="*/ 113 h 165"/>
                      <a:gd name="T32" fmla="*/ 2 w 228"/>
                      <a:gd name="T33" fmla="*/ 115 h 165"/>
                      <a:gd name="T34" fmla="*/ 0 w 228"/>
                      <a:gd name="T35" fmla="*/ 115 h 165"/>
                      <a:gd name="T36" fmla="*/ 191 w 228"/>
                      <a:gd name="T37" fmla="*/ 0 h 16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28"/>
                      <a:gd name="T58" fmla="*/ 0 h 165"/>
                      <a:gd name="T59" fmla="*/ 228 w 228"/>
                      <a:gd name="T60" fmla="*/ 165 h 16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28" h="165">
                        <a:moveTo>
                          <a:pt x="191" y="0"/>
                        </a:moveTo>
                        <a:lnTo>
                          <a:pt x="193" y="0"/>
                        </a:lnTo>
                        <a:lnTo>
                          <a:pt x="200" y="0"/>
                        </a:lnTo>
                        <a:lnTo>
                          <a:pt x="208" y="2"/>
                        </a:lnTo>
                        <a:lnTo>
                          <a:pt x="215" y="5"/>
                        </a:lnTo>
                        <a:lnTo>
                          <a:pt x="223" y="15"/>
                        </a:lnTo>
                        <a:lnTo>
                          <a:pt x="228" y="28"/>
                        </a:lnTo>
                        <a:lnTo>
                          <a:pt x="228" y="48"/>
                        </a:lnTo>
                        <a:lnTo>
                          <a:pt x="35" y="165"/>
                        </a:lnTo>
                        <a:lnTo>
                          <a:pt x="39" y="142"/>
                        </a:lnTo>
                        <a:lnTo>
                          <a:pt x="37" y="128"/>
                        </a:lnTo>
                        <a:lnTo>
                          <a:pt x="34" y="118"/>
                        </a:lnTo>
                        <a:lnTo>
                          <a:pt x="28" y="113"/>
                        </a:lnTo>
                        <a:lnTo>
                          <a:pt x="21" y="111"/>
                        </a:lnTo>
                        <a:lnTo>
                          <a:pt x="13" y="111"/>
                        </a:lnTo>
                        <a:lnTo>
                          <a:pt x="6" y="113"/>
                        </a:lnTo>
                        <a:lnTo>
                          <a:pt x="2" y="115"/>
                        </a:lnTo>
                        <a:lnTo>
                          <a:pt x="0" y="115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solidFill>
                    <a:srgbClr val="2424FF"/>
                  </a:solidFill>
                  <a:ln w="0">
                    <a:solidFill>
                      <a:srgbClr val="2424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70" name="Freeform 299"/>
                  <p:cNvSpPr>
                    <a:spLocks/>
                  </p:cNvSpPr>
                  <p:nvPr/>
                </p:nvSpPr>
                <p:spPr bwMode="auto">
                  <a:xfrm>
                    <a:off x="2354" y="2532"/>
                    <a:ext cx="220" cy="159"/>
                  </a:xfrm>
                  <a:custGeom>
                    <a:avLst/>
                    <a:gdLst>
                      <a:gd name="T0" fmla="*/ 187 w 220"/>
                      <a:gd name="T1" fmla="*/ 0 h 159"/>
                      <a:gd name="T2" fmla="*/ 189 w 220"/>
                      <a:gd name="T3" fmla="*/ 0 h 159"/>
                      <a:gd name="T4" fmla="*/ 194 w 220"/>
                      <a:gd name="T5" fmla="*/ 0 h 159"/>
                      <a:gd name="T6" fmla="*/ 202 w 220"/>
                      <a:gd name="T7" fmla="*/ 2 h 159"/>
                      <a:gd name="T8" fmla="*/ 209 w 220"/>
                      <a:gd name="T9" fmla="*/ 7 h 159"/>
                      <a:gd name="T10" fmla="*/ 217 w 220"/>
                      <a:gd name="T11" fmla="*/ 15 h 159"/>
                      <a:gd name="T12" fmla="*/ 220 w 220"/>
                      <a:gd name="T13" fmla="*/ 26 h 159"/>
                      <a:gd name="T14" fmla="*/ 220 w 220"/>
                      <a:gd name="T15" fmla="*/ 44 h 159"/>
                      <a:gd name="T16" fmla="*/ 31 w 220"/>
                      <a:gd name="T17" fmla="*/ 159 h 159"/>
                      <a:gd name="T18" fmla="*/ 33 w 220"/>
                      <a:gd name="T19" fmla="*/ 139 h 159"/>
                      <a:gd name="T20" fmla="*/ 31 w 220"/>
                      <a:gd name="T21" fmla="*/ 126 h 159"/>
                      <a:gd name="T22" fmla="*/ 28 w 220"/>
                      <a:gd name="T23" fmla="*/ 117 h 159"/>
                      <a:gd name="T24" fmla="*/ 20 w 220"/>
                      <a:gd name="T25" fmla="*/ 113 h 159"/>
                      <a:gd name="T26" fmla="*/ 13 w 220"/>
                      <a:gd name="T27" fmla="*/ 111 h 159"/>
                      <a:gd name="T28" fmla="*/ 5 w 220"/>
                      <a:gd name="T29" fmla="*/ 113 h 159"/>
                      <a:gd name="T30" fmla="*/ 2 w 220"/>
                      <a:gd name="T31" fmla="*/ 115 h 159"/>
                      <a:gd name="T32" fmla="*/ 0 w 220"/>
                      <a:gd name="T33" fmla="*/ 115 h 159"/>
                      <a:gd name="T34" fmla="*/ 187 w 220"/>
                      <a:gd name="T35" fmla="*/ 0 h 15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20"/>
                      <a:gd name="T55" fmla="*/ 0 h 159"/>
                      <a:gd name="T56" fmla="*/ 220 w 220"/>
                      <a:gd name="T57" fmla="*/ 159 h 159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20" h="159">
                        <a:moveTo>
                          <a:pt x="187" y="0"/>
                        </a:moveTo>
                        <a:lnTo>
                          <a:pt x="189" y="0"/>
                        </a:lnTo>
                        <a:lnTo>
                          <a:pt x="194" y="0"/>
                        </a:lnTo>
                        <a:lnTo>
                          <a:pt x="202" y="2"/>
                        </a:lnTo>
                        <a:lnTo>
                          <a:pt x="209" y="7"/>
                        </a:lnTo>
                        <a:lnTo>
                          <a:pt x="217" y="15"/>
                        </a:lnTo>
                        <a:lnTo>
                          <a:pt x="220" y="26"/>
                        </a:lnTo>
                        <a:lnTo>
                          <a:pt x="220" y="44"/>
                        </a:lnTo>
                        <a:lnTo>
                          <a:pt x="31" y="159"/>
                        </a:lnTo>
                        <a:lnTo>
                          <a:pt x="33" y="139"/>
                        </a:lnTo>
                        <a:lnTo>
                          <a:pt x="31" y="126"/>
                        </a:lnTo>
                        <a:lnTo>
                          <a:pt x="28" y="117"/>
                        </a:lnTo>
                        <a:lnTo>
                          <a:pt x="20" y="113"/>
                        </a:lnTo>
                        <a:lnTo>
                          <a:pt x="13" y="111"/>
                        </a:lnTo>
                        <a:lnTo>
                          <a:pt x="5" y="113"/>
                        </a:lnTo>
                        <a:lnTo>
                          <a:pt x="2" y="115"/>
                        </a:lnTo>
                        <a:lnTo>
                          <a:pt x="0" y="115"/>
                        </a:lnTo>
                        <a:lnTo>
                          <a:pt x="187" y="0"/>
                        </a:lnTo>
                        <a:close/>
                      </a:path>
                    </a:pathLst>
                  </a:custGeom>
                  <a:solidFill>
                    <a:srgbClr val="4949FF"/>
                  </a:solidFill>
                  <a:ln w="0">
                    <a:solidFill>
                      <a:srgbClr val="494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71" name="Freeform 300"/>
                  <p:cNvSpPr>
                    <a:spLocks/>
                  </p:cNvSpPr>
                  <p:nvPr/>
                </p:nvSpPr>
                <p:spPr bwMode="auto">
                  <a:xfrm>
                    <a:off x="2359" y="2532"/>
                    <a:ext cx="215" cy="154"/>
                  </a:xfrm>
                  <a:custGeom>
                    <a:avLst/>
                    <a:gdLst>
                      <a:gd name="T0" fmla="*/ 184 w 215"/>
                      <a:gd name="T1" fmla="*/ 0 h 154"/>
                      <a:gd name="T2" fmla="*/ 188 w 215"/>
                      <a:gd name="T3" fmla="*/ 0 h 154"/>
                      <a:gd name="T4" fmla="*/ 193 w 215"/>
                      <a:gd name="T5" fmla="*/ 2 h 154"/>
                      <a:gd name="T6" fmla="*/ 201 w 215"/>
                      <a:gd name="T7" fmla="*/ 5 h 154"/>
                      <a:gd name="T8" fmla="*/ 210 w 215"/>
                      <a:gd name="T9" fmla="*/ 11 h 154"/>
                      <a:gd name="T10" fmla="*/ 214 w 215"/>
                      <a:gd name="T11" fmla="*/ 24 h 154"/>
                      <a:gd name="T12" fmla="*/ 215 w 215"/>
                      <a:gd name="T13" fmla="*/ 40 h 154"/>
                      <a:gd name="T14" fmla="*/ 28 w 215"/>
                      <a:gd name="T15" fmla="*/ 154 h 154"/>
                      <a:gd name="T16" fmla="*/ 30 w 215"/>
                      <a:gd name="T17" fmla="*/ 135 h 154"/>
                      <a:gd name="T18" fmla="*/ 26 w 215"/>
                      <a:gd name="T19" fmla="*/ 124 h 154"/>
                      <a:gd name="T20" fmla="*/ 21 w 215"/>
                      <a:gd name="T21" fmla="*/ 117 h 154"/>
                      <a:gd name="T22" fmla="*/ 13 w 215"/>
                      <a:gd name="T23" fmla="*/ 113 h 154"/>
                      <a:gd name="T24" fmla="*/ 8 w 215"/>
                      <a:gd name="T25" fmla="*/ 113 h 154"/>
                      <a:gd name="T26" fmla="*/ 2 w 215"/>
                      <a:gd name="T27" fmla="*/ 113 h 154"/>
                      <a:gd name="T28" fmla="*/ 0 w 215"/>
                      <a:gd name="T29" fmla="*/ 113 h 154"/>
                      <a:gd name="T30" fmla="*/ 184 w 215"/>
                      <a:gd name="T31" fmla="*/ 0 h 15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15"/>
                      <a:gd name="T49" fmla="*/ 0 h 154"/>
                      <a:gd name="T50" fmla="*/ 215 w 215"/>
                      <a:gd name="T51" fmla="*/ 154 h 15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15" h="154">
                        <a:moveTo>
                          <a:pt x="184" y="0"/>
                        </a:moveTo>
                        <a:lnTo>
                          <a:pt x="188" y="0"/>
                        </a:lnTo>
                        <a:lnTo>
                          <a:pt x="193" y="2"/>
                        </a:lnTo>
                        <a:lnTo>
                          <a:pt x="201" y="5"/>
                        </a:lnTo>
                        <a:lnTo>
                          <a:pt x="210" y="11"/>
                        </a:lnTo>
                        <a:lnTo>
                          <a:pt x="214" y="24"/>
                        </a:lnTo>
                        <a:lnTo>
                          <a:pt x="215" y="40"/>
                        </a:lnTo>
                        <a:lnTo>
                          <a:pt x="28" y="154"/>
                        </a:lnTo>
                        <a:lnTo>
                          <a:pt x="30" y="135"/>
                        </a:lnTo>
                        <a:lnTo>
                          <a:pt x="26" y="124"/>
                        </a:lnTo>
                        <a:lnTo>
                          <a:pt x="21" y="117"/>
                        </a:lnTo>
                        <a:lnTo>
                          <a:pt x="13" y="113"/>
                        </a:lnTo>
                        <a:lnTo>
                          <a:pt x="8" y="113"/>
                        </a:lnTo>
                        <a:lnTo>
                          <a:pt x="2" y="113"/>
                        </a:lnTo>
                        <a:lnTo>
                          <a:pt x="0" y="113"/>
                        </a:lnTo>
                        <a:lnTo>
                          <a:pt x="184" y="0"/>
                        </a:lnTo>
                        <a:close/>
                      </a:path>
                    </a:pathLst>
                  </a:custGeom>
                  <a:solidFill>
                    <a:srgbClr val="6D6DFF"/>
                  </a:solidFill>
                  <a:ln w="0">
                    <a:solidFill>
                      <a:srgbClr val="6D6D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72" name="Freeform 301"/>
                  <p:cNvSpPr>
                    <a:spLocks/>
                  </p:cNvSpPr>
                  <p:nvPr/>
                </p:nvSpPr>
                <p:spPr bwMode="auto">
                  <a:xfrm>
                    <a:off x="2365" y="2534"/>
                    <a:ext cx="208" cy="146"/>
                  </a:xfrm>
                  <a:custGeom>
                    <a:avLst/>
                    <a:gdLst>
                      <a:gd name="T0" fmla="*/ 182 w 208"/>
                      <a:gd name="T1" fmla="*/ 0 h 146"/>
                      <a:gd name="T2" fmla="*/ 183 w 208"/>
                      <a:gd name="T3" fmla="*/ 0 h 146"/>
                      <a:gd name="T4" fmla="*/ 189 w 208"/>
                      <a:gd name="T5" fmla="*/ 1 h 146"/>
                      <a:gd name="T6" fmla="*/ 196 w 208"/>
                      <a:gd name="T7" fmla="*/ 3 h 146"/>
                      <a:gd name="T8" fmla="*/ 202 w 208"/>
                      <a:gd name="T9" fmla="*/ 11 h 146"/>
                      <a:gd name="T10" fmla="*/ 208 w 208"/>
                      <a:gd name="T11" fmla="*/ 20 h 146"/>
                      <a:gd name="T12" fmla="*/ 208 w 208"/>
                      <a:gd name="T13" fmla="*/ 35 h 146"/>
                      <a:gd name="T14" fmla="*/ 24 w 208"/>
                      <a:gd name="T15" fmla="*/ 146 h 146"/>
                      <a:gd name="T16" fmla="*/ 24 w 208"/>
                      <a:gd name="T17" fmla="*/ 129 h 146"/>
                      <a:gd name="T18" fmla="*/ 20 w 208"/>
                      <a:gd name="T19" fmla="*/ 120 h 146"/>
                      <a:gd name="T20" fmla="*/ 15 w 208"/>
                      <a:gd name="T21" fmla="*/ 115 h 146"/>
                      <a:gd name="T22" fmla="*/ 7 w 208"/>
                      <a:gd name="T23" fmla="*/ 111 h 146"/>
                      <a:gd name="T24" fmla="*/ 2 w 208"/>
                      <a:gd name="T25" fmla="*/ 111 h 146"/>
                      <a:gd name="T26" fmla="*/ 0 w 208"/>
                      <a:gd name="T27" fmla="*/ 111 h 146"/>
                      <a:gd name="T28" fmla="*/ 182 w 208"/>
                      <a:gd name="T29" fmla="*/ 0 h 14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08"/>
                      <a:gd name="T46" fmla="*/ 0 h 146"/>
                      <a:gd name="T47" fmla="*/ 208 w 208"/>
                      <a:gd name="T48" fmla="*/ 146 h 14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08" h="146">
                        <a:moveTo>
                          <a:pt x="182" y="0"/>
                        </a:moveTo>
                        <a:lnTo>
                          <a:pt x="183" y="0"/>
                        </a:lnTo>
                        <a:lnTo>
                          <a:pt x="189" y="1"/>
                        </a:lnTo>
                        <a:lnTo>
                          <a:pt x="196" y="3"/>
                        </a:lnTo>
                        <a:lnTo>
                          <a:pt x="202" y="11"/>
                        </a:lnTo>
                        <a:lnTo>
                          <a:pt x="208" y="20"/>
                        </a:lnTo>
                        <a:lnTo>
                          <a:pt x="208" y="35"/>
                        </a:lnTo>
                        <a:lnTo>
                          <a:pt x="24" y="146"/>
                        </a:lnTo>
                        <a:lnTo>
                          <a:pt x="24" y="129"/>
                        </a:lnTo>
                        <a:lnTo>
                          <a:pt x="20" y="120"/>
                        </a:lnTo>
                        <a:lnTo>
                          <a:pt x="15" y="115"/>
                        </a:lnTo>
                        <a:lnTo>
                          <a:pt x="7" y="111"/>
                        </a:lnTo>
                        <a:lnTo>
                          <a:pt x="2" y="111"/>
                        </a:lnTo>
                        <a:lnTo>
                          <a:pt x="0" y="111"/>
                        </a:lnTo>
                        <a:lnTo>
                          <a:pt x="182" y="0"/>
                        </a:lnTo>
                        <a:close/>
                      </a:path>
                    </a:pathLst>
                  </a:custGeom>
                  <a:solidFill>
                    <a:srgbClr val="9292FF"/>
                  </a:solidFill>
                  <a:ln w="0">
                    <a:solidFill>
                      <a:srgbClr val="9292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73" name="Freeform 302"/>
                  <p:cNvSpPr>
                    <a:spLocks/>
                  </p:cNvSpPr>
                  <p:nvPr/>
                </p:nvSpPr>
                <p:spPr bwMode="auto">
                  <a:xfrm>
                    <a:off x="2370" y="2534"/>
                    <a:ext cx="203" cy="140"/>
                  </a:xfrm>
                  <a:custGeom>
                    <a:avLst/>
                    <a:gdLst>
                      <a:gd name="T0" fmla="*/ 178 w 203"/>
                      <a:gd name="T1" fmla="*/ 0 h 140"/>
                      <a:gd name="T2" fmla="*/ 180 w 203"/>
                      <a:gd name="T3" fmla="*/ 0 h 140"/>
                      <a:gd name="T4" fmla="*/ 188 w 203"/>
                      <a:gd name="T5" fmla="*/ 3 h 140"/>
                      <a:gd name="T6" fmla="*/ 195 w 203"/>
                      <a:gd name="T7" fmla="*/ 9 h 140"/>
                      <a:gd name="T8" fmla="*/ 201 w 203"/>
                      <a:gd name="T9" fmla="*/ 18 h 140"/>
                      <a:gd name="T10" fmla="*/ 203 w 203"/>
                      <a:gd name="T11" fmla="*/ 31 h 140"/>
                      <a:gd name="T12" fmla="*/ 21 w 203"/>
                      <a:gd name="T13" fmla="*/ 140 h 140"/>
                      <a:gd name="T14" fmla="*/ 21 w 203"/>
                      <a:gd name="T15" fmla="*/ 127 h 140"/>
                      <a:gd name="T16" fmla="*/ 15 w 203"/>
                      <a:gd name="T17" fmla="*/ 118 h 140"/>
                      <a:gd name="T18" fmla="*/ 8 w 203"/>
                      <a:gd name="T19" fmla="*/ 113 h 140"/>
                      <a:gd name="T20" fmla="*/ 2 w 203"/>
                      <a:gd name="T21" fmla="*/ 111 h 140"/>
                      <a:gd name="T22" fmla="*/ 0 w 203"/>
                      <a:gd name="T23" fmla="*/ 109 h 140"/>
                      <a:gd name="T24" fmla="*/ 178 w 203"/>
                      <a:gd name="T25" fmla="*/ 0 h 14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03"/>
                      <a:gd name="T40" fmla="*/ 0 h 140"/>
                      <a:gd name="T41" fmla="*/ 203 w 203"/>
                      <a:gd name="T42" fmla="*/ 140 h 140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03" h="140">
                        <a:moveTo>
                          <a:pt x="178" y="0"/>
                        </a:moveTo>
                        <a:lnTo>
                          <a:pt x="180" y="0"/>
                        </a:lnTo>
                        <a:lnTo>
                          <a:pt x="188" y="3"/>
                        </a:lnTo>
                        <a:lnTo>
                          <a:pt x="195" y="9"/>
                        </a:lnTo>
                        <a:lnTo>
                          <a:pt x="201" y="18"/>
                        </a:lnTo>
                        <a:lnTo>
                          <a:pt x="203" y="31"/>
                        </a:lnTo>
                        <a:lnTo>
                          <a:pt x="21" y="140"/>
                        </a:lnTo>
                        <a:lnTo>
                          <a:pt x="21" y="127"/>
                        </a:lnTo>
                        <a:lnTo>
                          <a:pt x="15" y="118"/>
                        </a:lnTo>
                        <a:lnTo>
                          <a:pt x="8" y="113"/>
                        </a:lnTo>
                        <a:lnTo>
                          <a:pt x="2" y="111"/>
                        </a:lnTo>
                        <a:lnTo>
                          <a:pt x="0" y="109"/>
                        </a:lnTo>
                        <a:lnTo>
                          <a:pt x="178" y="0"/>
                        </a:lnTo>
                        <a:close/>
                      </a:path>
                    </a:pathLst>
                  </a:custGeom>
                  <a:solidFill>
                    <a:srgbClr val="B6B6FF"/>
                  </a:solidFill>
                  <a:ln w="0">
                    <a:solidFill>
                      <a:srgbClr val="B6B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74" name="Freeform 303"/>
                  <p:cNvSpPr>
                    <a:spLocks/>
                  </p:cNvSpPr>
                  <p:nvPr/>
                </p:nvSpPr>
                <p:spPr bwMode="auto">
                  <a:xfrm>
                    <a:off x="2376" y="2534"/>
                    <a:ext cx="195" cy="135"/>
                  </a:xfrm>
                  <a:custGeom>
                    <a:avLst/>
                    <a:gdLst>
                      <a:gd name="T0" fmla="*/ 174 w 195"/>
                      <a:gd name="T1" fmla="*/ 0 h 135"/>
                      <a:gd name="T2" fmla="*/ 174 w 195"/>
                      <a:gd name="T3" fmla="*/ 0 h 135"/>
                      <a:gd name="T4" fmla="*/ 178 w 195"/>
                      <a:gd name="T5" fmla="*/ 1 h 135"/>
                      <a:gd name="T6" fmla="*/ 182 w 195"/>
                      <a:gd name="T7" fmla="*/ 3 h 135"/>
                      <a:gd name="T8" fmla="*/ 185 w 195"/>
                      <a:gd name="T9" fmla="*/ 7 h 135"/>
                      <a:gd name="T10" fmla="*/ 189 w 195"/>
                      <a:gd name="T11" fmla="*/ 11 h 135"/>
                      <a:gd name="T12" fmla="*/ 193 w 195"/>
                      <a:gd name="T13" fmla="*/ 14 h 135"/>
                      <a:gd name="T14" fmla="*/ 195 w 195"/>
                      <a:gd name="T15" fmla="*/ 20 h 135"/>
                      <a:gd name="T16" fmla="*/ 195 w 195"/>
                      <a:gd name="T17" fmla="*/ 26 h 135"/>
                      <a:gd name="T18" fmla="*/ 17 w 195"/>
                      <a:gd name="T19" fmla="*/ 135 h 135"/>
                      <a:gd name="T20" fmla="*/ 17 w 195"/>
                      <a:gd name="T21" fmla="*/ 129 h 135"/>
                      <a:gd name="T22" fmla="*/ 15 w 195"/>
                      <a:gd name="T23" fmla="*/ 126 h 135"/>
                      <a:gd name="T24" fmla="*/ 11 w 195"/>
                      <a:gd name="T25" fmla="*/ 120 h 135"/>
                      <a:gd name="T26" fmla="*/ 9 w 195"/>
                      <a:gd name="T27" fmla="*/ 116 h 135"/>
                      <a:gd name="T28" fmla="*/ 6 w 195"/>
                      <a:gd name="T29" fmla="*/ 113 h 135"/>
                      <a:gd name="T30" fmla="*/ 2 w 195"/>
                      <a:gd name="T31" fmla="*/ 111 h 135"/>
                      <a:gd name="T32" fmla="*/ 0 w 195"/>
                      <a:gd name="T33" fmla="*/ 109 h 135"/>
                      <a:gd name="T34" fmla="*/ 0 w 195"/>
                      <a:gd name="T35" fmla="*/ 109 h 135"/>
                      <a:gd name="T36" fmla="*/ 174 w 195"/>
                      <a:gd name="T37" fmla="*/ 0 h 13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95"/>
                      <a:gd name="T58" fmla="*/ 0 h 135"/>
                      <a:gd name="T59" fmla="*/ 195 w 195"/>
                      <a:gd name="T60" fmla="*/ 135 h 13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95" h="135">
                        <a:moveTo>
                          <a:pt x="174" y="0"/>
                        </a:moveTo>
                        <a:lnTo>
                          <a:pt x="174" y="0"/>
                        </a:lnTo>
                        <a:lnTo>
                          <a:pt x="178" y="1"/>
                        </a:lnTo>
                        <a:lnTo>
                          <a:pt x="182" y="3"/>
                        </a:lnTo>
                        <a:lnTo>
                          <a:pt x="185" y="7"/>
                        </a:lnTo>
                        <a:lnTo>
                          <a:pt x="189" y="11"/>
                        </a:lnTo>
                        <a:lnTo>
                          <a:pt x="193" y="14"/>
                        </a:lnTo>
                        <a:lnTo>
                          <a:pt x="195" y="20"/>
                        </a:lnTo>
                        <a:lnTo>
                          <a:pt x="195" y="26"/>
                        </a:lnTo>
                        <a:lnTo>
                          <a:pt x="17" y="135"/>
                        </a:lnTo>
                        <a:lnTo>
                          <a:pt x="17" y="129"/>
                        </a:lnTo>
                        <a:lnTo>
                          <a:pt x="15" y="126"/>
                        </a:lnTo>
                        <a:lnTo>
                          <a:pt x="11" y="120"/>
                        </a:lnTo>
                        <a:lnTo>
                          <a:pt x="9" y="116"/>
                        </a:lnTo>
                        <a:lnTo>
                          <a:pt x="6" y="113"/>
                        </a:lnTo>
                        <a:lnTo>
                          <a:pt x="2" y="111"/>
                        </a:lnTo>
                        <a:lnTo>
                          <a:pt x="0" y="109"/>
                        </a:lnTo>
                        <a:lnTo>
                          <a:pt x="174" y="0"/>
                        </a:lnTo>
                        <a:close/>
                      </a:path>
                    </a:pathLst>
                  </a:custGeom>
                  <a:solidFill>
                    <a:srgbClr val="DBDBFF"/>
                  </a:solidFill>
                  <a:ln w="0">
                    <a:solidFill>
                      <a:srgbClr val="DBDB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75" name="Freeform 304"/>
                  <p:cNvSpPr>
                    <a:spLocks/>
                  </p:cNvSpPr>
                  <p:nvPr/>
                </p:nvSpPr>
                <p:spPr bwMode="auto">
                  <a:xfrm>
                    <a:off x="2382" y="2535"/>
                    <a:ext cx="189" cy="128"/>
                  </a:xfrm>
                  <a:custGeom>
                    <a:avLst/>
                    <a:gdLst>
                      <a:gd name="T0" fmla="*/ 170 w 189"/>
                      <a:gd name="T1" fmla="*/ 0 h 128"/>
                      <a:gd name="T2" fmla="*/ 172 w 189"/>
                      <a:gd name="T3" fmla="*/ 0 h 128"/>
                      <a:gd name="T4" fmla="*/ 174 w 189"/>
                      <a:gd name="T5" fmla="*/ 2 h 128"/>
                      <a:gd name="T6" fmla="*/ 178 w 189"/>
                      <a:gd name="T7" fmla="*/ 4 h 128"/>
                      <a:gd name="T8" fmla="*/ 181 w 189"/>
                      <a:gd name="T9" fmla="*/ 8 h 128"/>
                      <a:gd name="T10" fmla="*/ 185 w 189"/>
                      <a:gd name="T11" fmla="*/ 12 h 128"/>
                      <a:gd name="T12" fmla="*/ 187 w 189"/>
                      <a:gd name="T13" fmla="*/ 17 h 128"/>
                      <a:gd name="T14" fmla="*/ 189 w 189"/>
                      <a:gd name="T15" fmla="*/ 21 h 128"/>
                      <a:gd name="T16" fmla="*/ 13 w 189"/>
                      <a:gd name="T17" fmla="*/ 128 h 128"/>
                      <a:gd name="T18" fmla="*/ 0 w 189"/>
                      <a:gd name="T19" fmla="*/ 106 h 128"/>
                      <a:gd name="T20" fmla="*/ 170 w 189"/>
                      <a:gd name="T21" fmla="*/ 0 h 12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89"/>
                      <a:gd name="T34" fmla="*/ 0 h 128"/>
                      <a:gd name="T35" fmla="*/ 189 w 189"/>
                      <a:gd name="T36" fmla="*/ 128 h 12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89" h="128">
                        <a:moveTo>
                          <a:pt x="170" y="0"/>
                        </a:moveTo>
                        <a:lnTo>
                          <a:pt x="172" y="0"/>
                        </a:lnTo>
                        <a:lnTo>
                          <a:pt x="174" y="2"/>
                        </a:lnTo>
                        <a:lnTo>
                          <a:pt x="178" y="4"/>
                        </a:lnTo>
                        <a:lnTo>
                          <a:pt x="181" y="8"/>
                        </a:lnTo>
                        <a:lnTo>
                          <a:pt x="185" y="12"/>
                        </a:lnTo>
                        <a:lnTo>
                          <a:pt x="187" y="17"/>
                        </a:lnTo>
                        <a:lnTo>
                          <a:pt x="189" y="21"/>
                        </a:lnTo>
                        <a:lnTo>
                          <a:pt x="13" y="128"/>
                        </a:lnTo>
                        <a:lnTo>
                          <a:pt x="0" y="106"/>
                        </a:lnTo>
                        <a:lnTo>
                          <a:pt x="17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76" name="Freeform 314"/>
                  <p:cNvSpPr>
                    <a:spLocks/>
                  </p:cNvSpPr>
                  <p:nvPr/>
                </p:nvSpPr>
                <p:spPr bwMode="auto">
                  <a:xfrm>
                    <a:off x="2322" y="2647"/>
                    <a:ext cx="63" cy="68"/>
                  </a:xfrm>
                  <a:custGeom>
                    <a:avLst/>
                    <a:gdLst>
                      <a:gd name="T0" fmla="*/ 45 w 63"/>
                      <a:gd name="T1" fmla="*/ 65 h 68"/>
                      <a:gd name="T2" fmla="*/ 58 w 63"/>
                      <a:gd name="T3" fmla="*/ 53 h 68"/>
                      <a:gd name="T4" fmla="*/ 63 w 63"/>
                      <a:gd name="T5" fmla="*/ 39 h 68"/>
                      <a:gd name="T6" fmla="*/ 60 w 63"/>
                      <a:gd name="T7" fmla="*/ 20 h 68"/>
                      <a:gd name="T8" fmla="*/ 48 w 63"/>
                      <a:gd name="T9" fmla="*/ 5 h 68"/>
                      <a:gd name="T10" fmla="*/ 34 w 63"/>
                      <a:gd name="T11" fmla="*/ 0 h 68"/>
                      <a:gd name="T12" fmla="*/ 17 w 63"/>
                      <a:gd name="T13" fmla="*/ 2 h 68"/>
                      <a:gd name="T14" fmla="*/ 6 w 63"/>
                      <a:gd name="T15" fmla="*/ 13 h 68"/>
                      <a:gd name="T16" fmla="*/ 0 w 63"/>
                      <a:gd name="T17" fmla="*/ 29 h 68"/>
                      <a:gd name="T18" fmla="*/ 4 w 63"/>
                      <a:gd name="T19" fmla="*/ 46 h 68"/>
                      <a:gd name="T20" fmla="*/ 13 w 63"/>
                      <a:gd name="T21" fmla="*/ 61 h 68"/>
                      <a:gd name="T22" fmla="*/ 30 w 63"/>
                      <a:gd name="T23" fmla="*/ 68 h 68"/>
                      <a:gd name="T24" fmla="*/ 45 w 63"/>
                      <a:gd name="T25" fmla="*/ 65 h 6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3"/>
                      <a:gd name="T40" fmla="*/ 0 h 68"/>
                      <a:gd name="T41" fmla="*/ 63 w 63"/>
                      <a:gd name="T42" fmla="*/ 68 h 6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3" h="68">
                        <a:moveTo>
                          <a:pt x="45" y="65"/>
                        </a:moveTo>
                        <a:lnTo>
                          <a:pt x="58" y="53"/>
                        </a:lnTo>
                        <a:lnTo>
                          <a:pt x="63" y="39"/>
                        </a:lnTo>
                        <a:lnTo>
                          <a:pt x="60" y="20"/>
                        </a:lnTo>
                        <a:lnTo>
                          <a:pt x="48" y="5"/>
                        </a:lnTo>
                        <a:lnTo>
                          <a:pt x="34" y="0"/>
                        </a:lnTo>
                        <a:lnTo>
                          <a:pt x="17" y="2"/>
                        </a:lnTo>
                        <a:lnTo>
                          <a:pt x="6" y="13"/>
                        </a:lnTo>
                        <a:lnTo>
                          <a:pt x="0" y="29"/>
                        </a:lnTo>
                        <a:lnTo>
                          <a:pt x="4" y="46"/>
                        </a:lnTo>
                        <a:lnTo>
                          <a:pt x="13" y="61"/>
                        </a:lnTo>
                        <a:lnTo>
                          <a:pt x="30" y="68"/>
                        </a:lnTo>
                        <a:lnTo>
                          <a:pt x="45" y="65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77" name="Freeform 315"/>
                  <p:cNvSpPr>
                    <a:spLocks/>
                  </p:cNvSpPr>
                  <p:nvPr/>
                </p:nvSpPr>
                <p:spPr bwMode="auto">
                  <a:xfrm>
                    <a:off x="2322" y="2647"/>
                    <a:ext cx="63" cy="68"/>
                  </a:xfrm>
                  <a:custGeom>
                    <a:avLst/>
                    <a:gdLst>
                      <a:gd name="T0" fmla="*/ 45 w 63"/>
                      <a:gd name="T1" fmla="*/ 65 h 68"/>
                      <a:gd name="T2" fmla="*/ 58 w 63"/>
                      <a:gd name="T3" fmla="*/ 53 h 68"/>
                      <a:gd name="T4" fmla="*/ 63 w 63"/>
                      <a:gd name="T5" fmla="*/ 39 h 68"/>
                      <a:gd name="T6" fmla="*/ 60 w 63"/>
                      <a:gd name="T7" fmla="*/ 20 h 68"/>
                      <a:gd name="T8" fmla="*/ 48 w 63"/>
                      <a:gd name="T9" fmla="*/ 5 h 68"/>
                      <a:gd name="T10" fmla="*/ 34 w 63"/>
                      <a:gd name="T11" fmla="*/ 0 h 68"/>
                      <a:gd name="T12" fmla="*/ 17 w 63"/>
                      <a:gd name="T13" fmla="*/ 2 h 68"/>
                      <a:gd name="T14" fmla="*/ 6 w 63"/>
                      <a:gd name="T15" fmla="*/ 13 h 68"/>
                      <a:gd name="T16" fmla="*/ 0 w 63"/>
                      <a:gd name="T17" fmla="*/ 29 h 68"/>
                      <a:gd name="T18" fmla="*/ 4 w 63"/>
                      <a:gd name="T19" fmla="*/ 46 h 68"/>
                      <a:gd name="T20" fmla="*/ 13 w 63"/>
                      <a:gd name="T21" fmla="*/ 61 h 68"/>
                      <a:gd name="T22" fmla="*/ 30 w 63"/>
                      <a:gd name="T23" fmla="*/ 68 h 68"/>
                      <a:gd name="T24" fmla="*/ 45 w 63"/>
                      <a:gd name="T25" fmla="*/ 65 h 6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3"/>
                      <a:gd name="T40" fmla="*/ 0 h 68"/>
                      <a:gd name="T41" fmla="*/ 63 w 63"/>
                      <a:gd name="T42" fmla="*/ 68 h 6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3" h="68">
                        <a:moveTo>
                          <a:pt x="45" y="65"/>
                        </a:moveTo>
                        <a:lnTo>
                          <a:pt x="58" y="53"/>
                        </a:lnTo>
                        <a:lnTo>
                          <a:pt x="63" y="39"/>
                        </a:lnTo>
                        <a:lnTo>
                          <a:pt x="60" y="20"/>
                        </a:lnTo>
                        <a:lnTo>
                          <a:pt x="48" y="5"/>
                        </a:lnTo>
                        <a:lnTo>
                          <a:pt x="34" y="0"/>
                        </a:lnTo>
                        <a:lnTo>
                          <a:pt x="17" y="2"/>
                        </a:lnTo>
                        <a:lnTo>
                          <a:pt x="6" y="13"/>
                        </a:lnTo>
                        <a:lnTo>
                          <a:pt x="0" y="29"/>
                        </a:lnTo>
                        <a:lnTo>
                          <a:pt x="4" y="46"/>
                        </a:lnTo>
                        <a:lnTo>
                          <a:pt x="13" y="61"/>
                        </a:lnTo>
                        <a:lnTo>
                          <a:pt x="30" y="68"/>
                        </a:lnTo>
                        <a:lnTo>
                          <a:pt x="45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78" name="Freeform 317"/>
                  <p:cNvSpPr>
                    <a:spLocks/>
                  </p:cNvSpPr>
                  <p:nvPr/>
                </p:nvSpPr>
                <p:spPr bwMode="auto">
                  <a:xfrm>
                    <a:off x="2535" y="2530"/>
                    <a:ext cx="43" cy="54"/>
                  </a:xfrm>
                  <a:custGeom>
                    <a:avLst/>
                    <a:gdLst>
                      <a:gd name="T0" fmla="*/ 0 w 43"/>
                      <a:gd name="T1" fmla="*/ 4 h 54"/>
                      <a:gd name="T2" fmla="*/ 2 w 43"/>
                      <a:gd name="T3" fmla="*/ 4 h 54"/>
                      <a:gd name="T4" fmla="*/ 8 w 43"/>
                      <a:gd name="T5" fmla="*/ 2 h 54"/>
                      <a:gd name="T6" fmla="*/ 13 w 43"/>
                      <a:gd name="T7" fmla="*/ 0 h 54"/>
                      <a:gd name="T8" fmla="*/ 21 w 43"/>
                      <a:gd name="T9" fmla="*/ 0 h 54"/>
                      <a:gd name="T10" fmla="*/ 28 w 43"/>
                      <a:gd name="T11" fmla="*/ 4 h 54"/>
                      <a:gd name="T12" fmla="*/ 36 w 43"/>
                      <a:gd name="T13" fmla="*/ 15 h 54"/>
                      <a:gd name="T14" fmla="*/ 39 w 43"/>
                      <a:gd name="T15" fmla="*/ 30 h 54"/>
                      <a:gd name="T16" fmla="*/ 43 w 43"/>
                      <a:gd name="T17" fmla="*/ 54 h 5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3"/>
                      <a:gd name="T28" fmla="*/ 0 h 54"/>
                      <a:gd name="T29" fmla="*/ 43 w 43"/>
                      <a:gd name="T30" fmla="*/ 54 h 5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3" h="54">
                        <a:moveTo>
                          <a:pt x="0" y="4"/>
                        </a:moveTo>
                        <a:lnTo>
                          <a:pt x="2" y="4"/>
                        </a:lnTo>
                        <a:lnTo>
                          <a:pt x="8" y="2"/>
                        </a:lnTo>
                        <a:lnTo>
                          <a:pt x="13" y="0"/>
                        </a:lnTo>
                        <a:lnTo>
                          <a:pt x="21" y="0"/>
                        </a:lnTo>
                        <a:lnTo>
                          <a:pt x="28" y="4"/>
                        </a:lnTo>
                        <a:lnTo>
                          <a:pt x="36" y="15"/>
                        </a:lnTo>
                        <a:lnTo>
                          <a:pt x="39" y="30"/>
                        </a:lnTo>
                        <a:lnTo>
                          <a:pt x="43" y="54"/>
                        </a:lnTo>
                      </a:path>
                    </a:pathLst>
                  </a:custGeom>
                  <a:noFill/>
                  <a:ln w="1111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79" name="Freeform 373"/>
                  <p:cNvSpPr>
                    <a:spLocks/>
                  </p:cNvSpPr>
                  <p:nvPr/>
                </p:nvSpPr>
                <p:spPr bwMode="auto">
                  <a:xfrm>
                    <a:off x="944" y="2556"/>
                    <a:ext cx="351" cy="143"/>
                  </a:xfrm>
                  <a:custGeom>
                    <a:avLst/>
                    <a:gdLst>
                      <a:gd name="T0" fmla="*/ 0 w 351"/>
                      <a:gd name="T1" fmla="*/ 0 h 143"/>
                      <a:gd name="T2" fmla="*/ 4 w 351"/>
                      <a:gd name="T3" fmla="*/ 4 h 143"/>
                      <a:gd name="T4" fmla="*/ 15 w 351"/>
                      <a:gd name="T5" fmla="*/ 11 h 143"/>
                      <a:gd name="T6" fmla="*/ 32 w 351"/>
                      <a:gd name="T7" fmla="*/ 22 h 143"/>
                      <a:gd name="T8" fmla="*/ 54 w 351"/>
                      <a:gd name="T9" fmla="*/ 37 h 143"/>
                      <a:gd name="T10" fmla="*/ 80 w 351"/>
                      <a:gd name="T11" fmla="*/ 54 h 143"/>
                      <a:gd name="T12" fmla="*/ 108 w 351"/>
                      <a:gd name="T13" fmla="*/ 70 h 143"/>
                      <a:gd name="T14" fmla="*/ 138 w 351"/>
                      <a:gd name="T15" fmla="*/ 87 h 143"/>
                      <a:gd name="T16" fmla="*/ 169 w 351"/>
                      <a:gd name="T17" fmla="*/ 102 h 143"/>
                      <a:gd name="T18" fmla="*/ 201 w 351"/>
                      <a:gd name="T19" fmla="*/ 115 h 143"/>
                      <a:gd name="T20" fmla="*/ 230 w 351"/>
                      <a:gd name="T21" fmla="*/ 122 h 143"/>
                      <a:gd name="T22" fmla="*/ 258 w 351"/>
                      <a:gd name="T23" fmla="*/ 128 h 143"/>
                      <a:gd name="T24" fmla="*/ 284 w 351"/>
                      <a:gd name="T25" fmla="*/ 126 h 143"/>
                      <a:gd name="T26" fmla="*/ 282 w 351"/>
                      <a:gd name="T27" fmla="*/ 143 h 143"/>
                      <a:gd name="T28" fmla="*/ 351 w 351"/>
                      <a:gd name="T29" fmla="*/ 111 h 143"/>
                      <a:gd name="T30" fmla="*/ 293 w 351"/>
                      <a:gd name="T31" fmla="*/ 61 h 143"/>
                      <a:gd name="T32" fmla="*/ 293 w 351"/>
                      <a:gd name="T33" fmla="*/ 81 h 143"/>
                      <a:gd name="T34" fmla="*/ 286 w 351"/>
                      <a:gd name="T35" fmla="*/ 81 h 143"/>
                      <a:gd name="T36" fmla="*/ 267 w 351"/>
                      <a:gd name="T37" fmla="*/ 83 h 143"/>
                      <a:gd name="T38" fmla="*/ 242 w 351"/>
                      <a:gd name="T39" fmla="*/ 81 h 143"/>
                      <a:gd name="T40" fmla="*/ 206 w 351"/>
                      <a:gd name="T41" fmla="*/ 80 h 143"/>
                      <a:gd name="T42" fmla="*/ 167 w 351"/>
                      <a:gd name="T43" fmla="*/ 74 h 143"/>
                      <a:gd name="T44" fmla="*/ 125 w 351"/>
                      <a:gd name="T45" fmla="*/ 65 h 143"/>
                      <a:gd name="T46" fmla="*/ 80 w 351"/>
                      <a:gd name="T47" fmla="*/ 50 h 143"/>
                      <a:gd name="T48" fmla="*/ 39 w 351"/>
                      <a:gd name="T49" fmla="*/ 29 h 143"/>
                      <a:gd name="T50" fmla="*/ 0 w 351"/>
                      <a:gd name="T51" fmla="*/ 0 h 143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51"/>
                      <a:gd name="T79" fmla="*/ 0 h 143"/>
                      <a:gd name="T80" fmla="*/ 351 w 351"/>
                      <a:gd name="T81" fmla="*/ 143 h 143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51" h="143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15" y="11"/>
                        </a:lnTo>
                        <a:lnTo>
                          <a:pt x="32" y="22"/>
                        </a:lnTo>
                        <a:lnTo>
                          <a:pt x="54" y="37"/>
                        </a:lnTo>
                        <a:lnTo>
                          <a:pt x="80" y="54"/>
                        </a:lnTo>
                        <a:lnTo>
                          <a:pt x="108" y="70"/>
                        </a:lnTo>
                        <a:lnTo>
                          <a:pt x="138" y="87"/>
                        </a:lnTo>
                        <a:lnTo>
                          <a:pt x="169" y="102"/>
                        </a:lnTo>
                        <a:lnTo>
                          <a:pt x="201" y="115"/>
                        </a:lnTo>
                        <a:lnTo>
                          <a:pt x="230" y="122"/>
                        </a:lnTo>
                        <a:lnTo>
                          <a:pt x="258" y="128"/>
                        </a:lnTo>
                        <a:lnTo>
                          <a:pt x="284" y="126"/>
                        </a:lnTo>
                        <a:lnTo>
                          <a:pt x="282" y="143"/>
                        </a:lnTo>
                        <a:lnTo>
                          <a:pt x="351" y="111"/>
                        </a:lnTo>
                        <a:lnTo>
                          <a:pt x="293" y="61"/>
                        </a:lnTo>
                        <a:lnTo>
                          <a:pt x="293" y="81"/>
                        </a:lnTo>
                        <a:lnTo>
                          <a:pt x="286" y="81"/>
                        </a:lnTo>
                        <a:lnTo>
                          <a:pt x="267" y="83"/>
                        </a:lnTo>
                        <a:lnTo>
                          <a:pt x="242" y="81"/>
                        </a:lnTo>
                        <a:lnTo>
                          <a:pt x="206" y="80"/>
                        </a:lnTo>
                        <a:lnTo>
                          <a:pt x="167" y="74"/>
                        </a:lnTo>
                        <a:lnTo>
                          <a:pt x="125" y="65"/>
                        </a:lnTo>
                        <a:lnTo>
                          <a:pt x="80" y="50"/>
                        </a:lnTo>
                        <a:lnTo>
                          <a:pt x="39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80" name="Freeform 374"/>
                  <p:cNvSpPr>
                    <a:spLocks/>
                  </p:cNvSpPr>
                  <p:nvPr/>
                </p:nvSpPr>
                <p:spPr bwMode="auto">
                  <a:xfrm>
                    <a:off x="952" y="2563"/>
                    <a:ext cx="347" cy="149"/>
                  </a:xfrm>
                  <a:custGeom>
                    <a:avLst/>
                    <a:gdLst>
                      <a:gd name="T0" fmla="*/ 0 w 347"/>
                      <a:gd name="T1" fmla="*/ 0 h 149"/>
                      <a:gd name="T2" fmla="*/ 4 w 347"/>
                      <a:gd name="T3" fmla="*/ 4 h 149"/>
                      <a:gd name="T4" fmla="*/ 15 w 347"/>
                      <a:gd name="T5" fmla="*/ 11 h 149"/>
                      <a:gd name="T6" fmla="*/ 31 w 347"/>
                      <a:gd name="T7" fmla="*/ 22 h 149"/>
                      <a:gd name="T8" fmla="*/ 52 w 347"/>
                      <a:gd name="T9" fmla="*/ 37 h 149"/>
                      <a:gd name="T10" fmla="*/ 78 w 347"/>
                      <a:gd name="T11" fmla="*/ 54 h 149"/>
                      <a:gd name="T12" fmla="*/ 106 w 347"/>
                      <a:gd name="T13" fmla="*/ 71 h 149"/>
                      <a:gd name="T14" fmla="*/ 135 w 347"/>
                      <a:gd name="T15" fmla="*/ 89 h 149"/>
                      <a:gd name="T16" fmla="*/ 167 w 347"/>
                      <a:gd name="T17" fmla="*/ 104 h 149"/>
                      <a:gd name="T18" fmla="*/ 198 w 347"/>
                      <a:gd name="T19" fmla="*/ 117 h 149"/>
                      <a:gd name="T20" fmla="*/ 228 w 347"/>
                      <a:gd name="T21" fmla="*/ 126 h 149"/>
                      <a:gd name="T22" fmla="*/ 256 w 347"/>
                      <a:gd name="T23" fmla="*/ 132 h 149"/>
                      <a:gd name="T24" fmla="*/ 280 w 347"/>
                      <a:gd name="T25" fmla="*/ 132 h 149"/>
                      <a:gd name="T26" fmla="*/ 278 w 347"/>
                      <a:gd name="T27" fmla="*/ 149 h 149"/>
                      <a:gd name="T28" fmla="*/ 347 w 347"/>
                      <a:gd name="T29" fmla="*/ 121 h 149"/>
                      <a:gd name="T30" fmla="*/ 291 w 347"/>
                      <a:gd name="T31" fmla="*/ 69 h 149"/>
                      <a:gd name="T32" fmla="*/ 291 w 347"/>
                      <a:gd name="T33" fmla="*/ 87 h 149"/>
                      <a:gd name="T34" fmla="*/ 284 w 347"/>
                      <a:gd name="T35" fmla="*/ 87 h 149"/>
                      <a:gd name="T36" fmla="*/ 265 w 347"/>
                      <a:gd name="T37" fmla="*/ 89 h 149"/>
                      <a:gd name="T38" fmla="*/ 239 w 347"/>
                      <a:gd name="T39" fmla="*/ 87 h 149"/>
                      <a:gd name="T40" fmla="*/ 204 w 347"/>
                      <a:gd name="T41" fmla="*/ 86 h 149"/>
                      <a:gd name="T42" fmla="*/ 163 w 347"/>
                      <a:gd name="T43" fmla="*/ 78 h 149"/>
                      <a:gd name="T44" fmla="*/ 122 w 347"/>
                      <a:gd name="T45" fmla="*/ 69 h 149"/>
                      <a:gd name="T46" fmla="*/ 78 w 347"/>
                      <a:gd name="T47" fmla="*/ 52 h 149"/>
                      <a:gd name="T48" fmla="*/ 37 w 347"/>
                      <a:gd name="T49" fmla="*/ 30 h 149"/>
                      <a:gd name="T50" fmla="*/ 0 w 347"/>
                      <a:gd name="T51" fmla="*/ 0 h 149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47"/>
                      <a:gd name="T79" fmla="*/ 0 h 149"/>
                      <a:gd name="T80" fmla="*/ 347 w 347"/>
                      <a:gd name="T81" fmla="*/ 149 h 149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47" h="149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15" y="11"/>
                        </a:lnTo>
                        <a:lnTo>
                          <a:pt x="31" y="22"/>
                        </a:lnTo>
                        <a:lnTo>
                          <a:pt x="52" y="37"/>
                        </a:lnTo>
                        <a:lnTo>
                          <a:pt x="78" y="54"/>
                        </a:lnTo>
                        <a:lnTo>
                          <a:pt x="106" y="71"/>
                        </a:lnTo>
                        <a:lnTo>
                          <a:pt x="135" y="89"/>
                        </a:lnTo>
                        <a:lnTo>
                          <a:pt x="167" y="104"/>
                        </a:lnTo>
                        <a:lnTo>
                          <a:pt x="198" y="117"/>
                        </a:lnTo>
                        <a:lnTo>
                          <a:pt x="228" y="126"/>
                        </a:lnTo>
                        <a:lnTo>
                          <a:pt x="256" y="132"/>
                        </a:lnTo>
                        <a:lnTo>
                          <a:pt x="280" y="132"/>
                        </a:lnTo>
                        <a:lnTo>
                          <a:pt x="278" y="149"/>
                        </a:lnTo>
                        <a:lnTo>
                          <a:pt x="347" y="121"/>
                        </a:lnTo>
                        <a:lnTo>
                          <a:pt x="291" y="69"/>
                        </a:lnTo>
                        <a:lnTo>
                          <a:pt x="291" y="87"/>
                        </a:lnTo>
                        <a:lnTo>
                          <a:pt x="284" y="87"/>
                        </a:lnTo>
                        <a:lnTo>
                          <a:pt x="265" y="89"/>
                        </a:lnTo>
                        <a:lnTo>
                          <a:pt x="239" y="87"/>
                        </a:lnTo>
                        <a:lnTo>
                          <a:pt x="204" y="86"/>
                        </a:lnTo>
                        <a:lnTo>
                          <a:pt x="163" y="78"/>
                        </a:lnTo>
                        <a:lnTo>
                          <a:pt x="122" y="69"/>
                        </a:lnTo>
                        <a:lnTo>
                          <a:pt x="78" y="52"/>
                        </a:lnTo>
                        <a:lnTo>
                          <a:pt x="37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81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3" y="2152"/>
                    <a:ext cx="13" cy="5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82" name="Line 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3" y="2122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83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7" y="2107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84" name="Line 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11" y="2094"/>
                    <a:ext cx="13" cy="6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85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37" y="2079"/>
                    <a:ext cx="11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86" name="Line 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61" y="2064"/>
                    <a:ext cx="11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87" name="Line 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85" y="2050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88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09" y="2037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89" name="Line 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35" y="2022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90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59" y="2007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91" name="Line 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83" y="1994"/>
                    <a:ext cx="13" cy="6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92" name="Line 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07" y="1979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93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33" y="1964"/>
                    <a:ext cx="12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94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58" y="1949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95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82" y="1936"/>
                    <a:ext cx="13" cy="6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96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08" y="1922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97" name="Line 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32" y="1907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98" name="Line 7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25" y="1862"/>
                    <a:ext cx="124" cy="4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grpSp>
                <p:nvGrpSpPr>
                  <p:cNvPr id="9" name="Group 396"/>
                  <p:cNvGrpSpPr>
                    <a:grpSpLocks/>
                  </p:cNvGrpSpPr>
                  <p:nvPr/>
                </p:nvGrpSpPr>
                <p:grpSpPr bwMode="auto">
                  <a:xfrm>
                    <a:off x="2587" y="2137"/>
                    <a:ext cx="616" cy="339"/>
                    <a:chOff x="2582" y="2147"/>
                    <a:chExt cx="616" cy="339"/>
                  </a:xfrm>
                </p:grpSpPr>
                <p:sp>
                  <p:nvSpPr>
                    <p:cNvPr id="1588514" name="Line 9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686" y="2419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15" name="Line 9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673" y="2432"/>
                      <a:ext cx="2" cy="2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16" name="Line 9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606" y="2466"/>
                      <a:ext cx="13" cy="5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17" name="Line 9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82" y="2479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18" name="Line 12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605" y="2455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19" name="Line 1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12" y="2440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20" name="Line 1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38" y="2425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21" name="Line 1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62" y="2429"/>
                      <a:ext cx="8" cy="3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22" name="Line 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87" y="2169"/>
                      <a:ext cx="11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23" name="Line 7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179" y="2152"/>
                      <a:ext cx="12" cy="10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24" name="Line 7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53" y="214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25" name="Line 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29" y="2160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26" name="Line 7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05" y="2175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27" name="Line 7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81" y="2189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28" name="Line 7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55" y="2204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29" name="Line 7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31" y="2217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30" name="Line 8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07" y="223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31" name="Line 8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83" y="2247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32" name="Line 8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57" y="2262"/>
                      <a:ext cx="13" cy="5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33" name="Line 8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33" y="2275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34" name="Line 8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09" y="2290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35" name="Line 8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3" y="2304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36" name="Line 8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59" y="2319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37" name="Line 8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35" y="2332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38" name="Line 8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10" y="2347"/>
                      <a:ext cx="12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39" name="Line 8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84" y="2362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40" name="Line 9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60" y="2375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41" name="Line 9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36" y="2390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42" name="Line 9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12" y="2404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588500" name="Line 1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83" y="2192"/>
                    <a:ext cx="13" cy="6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01" name="Line 1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09" y="2178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02" name="Line 1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120" y="2163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03" name="Line 2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67" y="1870"/>
                    <a:ext cx="185" cy="111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04" name="Freeform 305"/>
                  <p:cNvSpPr>
                    <a:spLocks/>
                  </p:cNvSpPr>
                  <p:nvPr/>
                </p:nvSpPr>
                <p:spPr bwMode="auto">
                  <a:xfrm>
                    <a:off x="2235" y="1844"/>
                    <a:ext cx="234" cy="170"/>
                  </a:xfrm>
                  <a:custGeom>
                    <a:avLst/>
                    <a:gdLst>
                      <a:gd name="T0" fmla="*/ 39 w 234"/>
                      <a:gd name="T1" fmla="*/ 170 h 170"/>
                      <a:gd name="T2" fmla="*/ 234 w 234"/>
                      <a:gd name="T3" fmla="*/ 54 h 170"/>
                      <a:gd name="T4" fmla="*/ 234 w 234"/>
                      <a:gd name="T5" fmla="*/ 33 h 170"/>
                      <a:gd name="T6" fmla="*/ 230 w 234"/>
                      <a:gd name="T7" fmla="*/ 18 h 170"/>
                      <a:gd name="T8" fmla="*/ 224 w 234"/>
                      <a:gd name="T9" fmla="*/ 9 h 170"/>
                      <a:gd name="T10" fmla="*/ 217 w 234"/>
                      <a:gd name="T11" fmla="*/ 3 h 170"/>
                      <a:gd name="T12" fmla="*/ 208 w 234"/>
                      <a:gd name="T13" fmla="*/ 0 h 170"/>
                      <a:gd name="T14" fmla="*/ 200 w 234"/>
                      <a:gd name="T15" fmla="*/ 0 h 170"/>
                      <a:gd name="T16" fmla="*/ 197 w 234"/>
                      <a:gd name="T17" fmla="*/ 0 h 170"/>
                      <a:gd name="T18" fmla="*/ 195 w 234"/>
                      <a:gd name="T19" fmla="*/ 0 h 170"/>
                      <a:gd name="T20" fmla="*/ 0 w 234"/>
                      <a:gd name="T21" fmla="*/ 117 h 170"/>
                      <a:gd name="T22" fmla="*/ 2 w 234"/>
                      <a:gd name="T23" fmla="*/ 117 h 170"/>
                      <a:gd name="T24" fmla="*/ 6 w 234"/>
                      <a:gd name="T25" fmla="*/ 115 h 170"/>
                      <a:gd name="T26" fmla="*/ 13 w 234"/>
                      <a:gd name="T27" fmla="*/ 111 h 170"/>
                      <a:gd name="T28" fmla="*/ 22 w 234"/>
                      <a:gd name="T29" fmla="*/ 111 h 170"/>
                      <a:gd name="T30" fmla="*/ 30 w 234"/>
                      <a:gd name="T31" fmla="*/ 113 h 170"/>
                      <a:gd name="T32" fmla="*/ 37 w 234"/>
                      <a:gd name="T33" fmla="*/ 118 h 170"/>
                      <a:gd name="T34" fmla="*/ 41 w 234"/>
                      <a:gd name="T35" fmla="*/ 128 h 170"/>
                      <a:gd name="T36" fmla="*/ 43 w 234"/>
                      <a:gd name="T37" fmla="*/ 146 h 170"/>
                      <a:gd name="T38" fmla="*/ 39 w 234"/>
                      <a:gd name="T39" fmla="*/ 170 h 17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34"/>
                      <a:gd name="T61" fmla="*/ 0 h 170"/>
                      <a:gd name="T62" fmla="*/ 234 w 234"/>
                      <a:gd name="T63" fmla="*/ 170 h 170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34" h="170">
                        <a:moveTo>
                          <a:pt x="39" y="170"/>
                        </a:moveTo>
                        <a:lnTo>
                          <a:pt x="234" y="54"/>
                        </a:lnTo>
                        <a:lnTo>
                          <a:pt x="234" y="33"/>
                        </a:lnTo>
                        <a:lnTo>
                          <a:pt x="230" y="18"/>
                        </a:lnTo>
                        <a:lnTo>
                          <a:pt x="224" y="9"/>
                        </a:lnTo>
                        <a:lnTo>
                          <a:pt x="217" y="3"/>
                        </a:lnTo>
                        <a:lnTo>
                          <a:pt x="208" y="0"/>
                        </a:lnTo>
                        <a:lnTo>
                          <a:pt x="200" y="0"/>
                        </a:lnTo>
                        <a:lnTo>
                          <a:pt x="197" y="0"/>
                        </a:lnTo>
                        <a:lnTo>
                          <a:pt x="195" y="0"/>
                        </a:lnTo>
                        <a:lnTo>
                          <a:pt x="0" y="117"/>
                        </a:lnTo>
                        <a:lnTo>
                          <a:pt x="2" y="117"/>
                        </a:lnTo>
                        <a:lnTo>
                          <a:pt x="6" y="115"/>
                        </a:lnTo>
                        <a:lnTo>
                          <a:pt x="13" y="111"/>
                        </a:lnTo>
                        <a:lnTo>
                          <a:pt x="22" y="111"/>
                        </a:lnTo>
                        <a:lnTo>
                          <a:pt x="30" y="113"/>
                        </a:lnTo>
                        <a:lnTo>
                          <a:pt x="37" y="118"/>
                        </a:lnTo>
                        <a:lnTo>
                          <a:pt x="41" y="128"/>
                        </a:lnTo>
                        <a:lnTo>
                          <a:pt x="43" y="146"/>
                        </a:lnTo>
                        <a:lnTo>
                          <a:pt x="39" y="17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05" name="Freeform 306"/>
                  <p:cNvSpPr>
                    <a:spLocks/>
                  </p:cNvSpPr>
                  <p:nvPr/>
                </p:nvSpPr>
                <p:spPr bwMode="auto">
                  <a:xfrm>
                    <a:off x="2235" y="1844"/>
                    <a:ext cx="234" cy="170"/>
                  </a:xfrm>
                  <a:custGeom>
                    <a:avLst/>
                    <a:gdLst>
                      <a:gd name="T0" fmla="*/ 39 w 234"/>
                      <a:gd name="T1" fmla="*/ 170 h 170"/>
                      <a:gd name="T2" fmla="*/ 234 w 234"/>
                      <a:gd name="T3" fmla="*/ 54 h 170"/>
                      <a:gd name="T4" fmla="*/ 234 w 234"/>
                      <a:gd name="T5" fmla="*/ 33 h 170"/>
                      <a:gd name="T6" fmla="*/ 230 w 234"/>
                      <a:gd name="T7" fmla="*/ 18 h 170"/>
                      <a:gd name="T8" fmla="*/ 224 w 234"/>
                      <a:gd name="T9" fmla="*/ 9 h 170"/>
                      <a:gd name="T10" fmla="*/ 217 w 234"/>
                      <a:gd name="T11" fmla="*/ 3 h 170"/>
                      <a:gd name="T12" fmla="*/ 208 w 234"/>
                      <a:gd name="T13" fmla="*/ 0 h 170"/>
                      <a:gd name="T14" fmla="*/ 200 w 234"/>
                      <a:gd name="T15" fmla="*/ 0 h 170"/>
                      <a:gd name="T16" fmla="*/ 197 w 234"/>
                      <a:gd name="T17" fmla="*/ 0 h 170"/>
                      <a:gd name="T18" fmla="*/ 195 w 234"/>
                      <a:gd name="T19" fmla="*/ 0 h 170"/>
                      <a:gd name="T20" fmla="*/ 0 w 234"/>
                      <a:gd name="T21" fmla="*/ 117 h 170"/>
                      <a:gd name="T22" fmla="*/ 2 w 234"/>
                      <a:gd name="T23" fmla="*/ 117 h 170"/>
                      <a:gd name="T24" fmla="*/ 6 w 234"/>
                      <a:gd name="T25" fmla="*/ 115 h 170"/>
                      <a:gd name="T26" fmla="*/ 13 w 234"/>
                      <a:gd name="T27" fmla="*/ 111 h 170"/>
                      <a:gd name="T28" fmla="*/ 22 w 234"/>
                      <a:gd name="T29" fmla="*/ 111 h 170"/>
                      <a:gd name="T30" fmla="*/ 30 w 234"/>
                      <a:gd name="T31" fmla="*/ 113 h 170"/>
                      <a:gd name="T32" fmla="*/ 37 w 234"/>
                      <a:gd name="T33" fmla="*/ 118 h 170"/>
                      <a:gd name="T34" fmla="*/ 41 w 234"/>
                      <a:gd name="T35" fmla="*/ 128 h 170"/>
                      <a:gd name="T36" fmla="*/ 43 w 234"/>
                      <a:gd name="T37" fmla="*/ 146 h 170"/>
                      <a:gd name="T38" fmla="*/ 39 w 234"/>
                      <a:gd name="T39" fmla="*/ 170 h 17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34"/>
                      <a:gd name="T61" fmla="*/ 0 h 170"/>
                      <a:gd name="T62" fmla="*/ 234 w 234"/>
                      <a:gd name="T63" fmla="*/ 170 h 170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34" h="170">
                        <a:moveTo>
                          <a:pt x="39" y="170"/>
                        </a:moveTo>
                        <a:lnTo>
                          <a:pt x="234" y="54"/>
                        </a:lnTo>
                        <a:lnTo>
                          <a:pt x="234" y="33"/>
                        </a:lnTo>
                        <a:lnTo>
                          <a:pt x="230" y="18"/>
                        </a:lnTo>
                        <a:lnTo>
                          <a:pt x="224" y="9"/>
                        </a:lnTo>
                        <a:lnTo>
                          <a:pt x="217" y="3"/>
                        </a:lnTo>
                        <a:lnTo>
                          <a:pt x="208" y="0"/>
                        </a:lnTo>
                        <a:lnTo>
                          <a:pt x="200" y="0"/>
                        </a:lnTo>
                        <a:lnTo>
                          <a:pt x="197" y="0"/>
                        </a:lnTo>
                        <a:lnTo>
                          <a:pt x="195" y="0"/>
                        </a:lnTo>
                        <a:lnTo>
                          <a:pt x="0" y="117"/>
                        </a:lnTo>
                        <a:lnTo>
                          <a:pt x="2" y="117"/>
                        </a:lnTo>
                        <a:lnTo>
                          <a:pt x="6" y="115"/>
                        </a:lnTo>
                        <a:lnTo>
                          <a:pt x="13" y="111"/>
                        </a:lnTo>
                        <a:lnTo>
                          <a:pt x="22" y="111"/>
                        </a:lnTo>
                        <a:lnTo>
                          <a:pt x="30" y="113"/>
                        </a:lnTo>
                        <a:lnTo>
                          <a:pt x="37" y="118"/>
                        </a:lnTo>
                        <a:lnTo>
                          <a:pt x="41" y="128"/>
                        </a:lnTo>
                        <a:lnTo>
                          <a:pt x="43" y="146"/>
                        </a:lnTo>
                        <a:lnTo>
                          <a:pt x="39" y="170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06" name="Freeform 307"/>
                  <p:cNvSpPr>
                    <a:spLocks/>
                  </p:cNvSpPr>
                  <p:nvPr/>
                </p:nvSpPr>
                <p:spPr bwMode="auto">
                  <a:xfrm>
                    <a:off x="2239" y="1844"/>
                    <a:ext cx="230" cy="165"/>
                  </a:xfrm>
                  <a:custGeom>
                    <a:avLst/>
                    <a:gdLst>
                      <a:gd name="T0" fmla="*/ 193 w 230"/>
                      <a:gd name="T1" fmla="*/ 0 h 165"/>
                      <a:gd name="T2" fmla="*/ 194 w 230"/>
                      <a:gd name="T3" fmla="*/ 0 h 165"/>
                      <a:gd name="T4" fmla="*/ 200 w 230"/>
                      <a:gd name="T5" fmla="*/ 0 h 165"/>
                      <a:gd name="T6" fmla="*/ 209 w 230"/>
                      <a:gd name="T7" fmla="*/ 2 h 165"/>
                      <a:gd name="T8" fmla="*/ 217 w 230"/>
                      <a:gd name="T9" fmla="*/ 7 h 165"/>
                      <a:gd name="T10" fmla="*/ 224 w 230"/>
                      <a:gd name="T11" fmla="*/ 15 h 165"/>
                      <a:gd name="T12" fmla="*/ 230 w 230"/>
                      <a:gd name="T13" fmla="*/ 29 h 165"/>
                      <a:gd name="T14" fmla="*/ 230 w 230"/>
                      <a:gd name="T15" fmla="*/ 50 h 165"/>
                      <a:gd name="T16" fmla="*/ 37 w 230"/>
                      <a:gd name="T17" fmla="*/ 165 h 165"/>
                      <a:gd name="T18" fmla="*/ 41 w 230"/>
                      <a:gd name="T19" fmla="*/ 144 h 165"/>
                      <a:gd name="T20" fmla="*/ 39 w 230"/>
                      <a:gd name="T21" fmla="*/ 128 h 165"/>
                      <a:gd name="T22" fmla="*/ 35 w 230"/>
                      <a:gd name="T23" fmla="*/ 118 h 165"/>
                      <a:gd name="T24" fmla="*/ 28 w 230"/>
                      <a:gd name="T25" fmla="*/ 113 h 165"/>
                      <a:gd name="T26" fmla="*/ 20 w 230"/>
                      <a:gd name="T27" fmla="*/ 111 h 165"/>
                      <a:gd name="T28" fmla="*/ 13 w 230"/>
                      <a:gd name="T29" fmla="*/ 113 h 165"/>
                      <a:gd name="T30" fmla="*/ 7 w 230"/>
                      <a:gd name="T31" fmla="*/ 115 h 165"/>
                      <a:gd name="T32" fmla="*/ 2 w 230"/>
                      <a:gd name="T33" fmla="*/ 115 h 165"/>
                      <a:gd name="T34" fmla="*/ 0 w 230"/>
                      <a:gd name="T35" fmla="*/ 117 h 165"/>
                      <a:gd name="T36" fmla="*/ 193 w 230"/>
                      <a:gd name="T37" fmla="*/ 0 h 16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30"/>
                      <a:gd name="T58" fmla="*/ 0 h 165"/>
                      <a:gd name="T59" fmla="*/ 230 w 230"/>
                      <a:gd name="T60" fmla="*/ 165 h 16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30" h="165">
                        <a:moveTo>
                          <a:pt x="193" y="0"/>
                        </a:moveTo>
                        <a:lnTo>
                          <a:pt x="194" y="0"/>
                        </a:lnTo>
                        <a:lnTo>
                          <a:pt x="200" y="0"/>
                        </a:lnTo>
                        <a:lnTo>
                          <a:pt x="209" y="2"/>
                        </a:lnTo>
                        <a:lnTo>
                          <a:pt x="217" y="7"/>
                        </a:lnTo>
                        <a:lnTo>
                          <a:pt x="224" y="15"/>
                        </a:lnTo>
                        <a:lnTo>
                          <a:pt x="230" y="29"/>
                        </a:lnTo>
                        <a:lnTo>
                          <a:pt x="230" y="50"/>
                        </a:lnTo>
                        <a:lnTo>
                          <a:pt x="37" y="165"/>
                        </a:lnTo>
                        <a:lnTo>
                          <a:pt x="41" y="144"/>
                        </a:lnTo>
                        <a:lnTo>
                          <a:pt x="39" y="128"/>
                        </a:lnTo>
                        <a:lnTo>
                          <a:pt x="35" y="118"/>
                        </a:lnTo>
                        <a:lnTo>
                          <a:pt x="28" y="113"/>
                        </a:lnTo>
                        <a:lnTo>
                          <a:pt x="20" y="111"/>
                        </a:lnTo>
                        <a:lnTo>
                          <a:pt x="13" y="113"/>
                        </a:lnTo>
                        <a:lnTo>
                          <a:pt x="7" y="115"/>
                        </a:lnTo>
                        <a:lnTo>
                          <a:pt x="2" y="115"/>
                        </a:lnTo>
                        <a:lnTo>
                          <a:pt x="0" y="117"/>
                        </a:lnTo>
                        <a:lnTo>
                          <a:pt x="193" y="0"/>
                        </a:lnTo>
                        <a:close/>
                      </a:path>
                    </a:pathLst>
                  </a:custGeom>
                  <a:solidFill>
                    <a:srgbClr val="2424FF"/>
                  </a:solidFill>
                  <a:ln w="0">
                    <a:solidFill>
                      <a:srgbClr val="2424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07" name="Freeform 308"/>
                  <p:cNvSpPr>
                    <a:spLocks/>
                  </p:cNvSpPr>
                  <p:nvPr/>
                </p:nvSpPr>
                <p:spPr bwMode="auto">
                  <a:xfrm>
                    <a:off x="2244" y="1846"/>
                    <a:ext cx="223" cy="157"/>
                  </a:xfrm>
                  <a:custGeom>
                    <a:avLst/>
                    <a:gdLst>
                      <a:gd name="T0" fmla="*/ 189 w 223"/>
                      <a:gd name="T1" fmla="*/ 0 h 157"/>
                      <a:gd name="T2" fmla="*/ 191 w 223"/>
                      <a:gd name="T3" fmla="*/ 0 h 157"/>
                      <a:gd name="T4" fmla="*/ 197 w 223"/>
                      <a:gd name="T5" fmla="*/ 0 h 157"/>
                      <a:gd name="T6" fmla="*/ 204 w 223"/>
                      <a:gd name="T7" fmla="*/ 1 h 157"/>
                      <a:gd name="T8" fmla="*/ 212 w 223"/>
                      <a:gd name="T9" fmla="*/ 5 h 157"/>
                      <a:gd name="T10" fmla="*/ 219 w 223"/>
                      <a:gd name="T11" fmla="*/ 13 h 157"/>
                      <a:gd name="T12" fmla="*/ 223 w 223"/>
                      <a:gd name="T13" fmla="*/ 26 h 157"/>
                      <a:gd name="T14" fmla="*/ 223 w 223"/>
                      <a:gd name="T15" fmla="*/ 44 h 157"/>
                      <a:gd name="T16" fmla="*/ 34 w 223"/>
                      <a:gd name="T17" fmla="*/ 157 h 157"/>
                      <a:gd name="T18" fmla="*/ 36 w 223"/>
                      <a:gd name="T19" fmla="*/ 137 h 157"/>
                      <a:gd name="T20" fmla="*/ 34 w 223"/>
                      <a:gd name="T21" fmla="*/ 124 h 157"/>
                      <a:gd name="T22" fmla="*/ 28 w 223"/>
                      <a:gd name="T23" fmla="*/ 116 h 157"/>
                      <a:gd name="T24" fmla="*/ 23 w 223"/>
                      <a:gd name="T25" fmla="*/ 113 h 157"/>
                      <a:gd name="T26" fmla="*/ 15 w 223"/>
                      <a:gd name="T27" fmla="*/ 111 h 157"/>
                      <a:gd name="T28" fmla="*/ 8 w 223"/>
                      <a:gd name="T29" fmla="*/ 111 h 157"/>
                      <a:gd name="T30" fmla="*/ 4 w 223"/>
                      <a:gd name="T31" fmla="*/ 113 h 157"/>
                      <a:gd name="T32" fmla="*/ 0 w 223"/>
                      <a:gd name="T33" fmla="*/ 113 h 157"/>
                      <a:gd name="T34" fmla="*/ 189 w 223"/>
                      <a:gd name="T35" fmla="*/ 0 h 15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23"/>
                      <a:gd name="T55" fmla="*/ 0 h 157"/>
                      <a:gd name="T56" fmla="*/ 223 w 223"/>
                      <a:gd name="T57" fmla="*/ 157 h 15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23" h="157">
                        <a:moveTo>
                          <a:pt x="189" y="0"/>
                        </a:moveTo>
                        <a:lnTo>
                          <a:pt x="191" y="0"/>
                        </a:lnTo>
                        <a:lnTo>
                          <a:pt x="197" y="0"/>
                        </a:lnTo>
                        <a:lnTo>
                          <a:pt x="204" y="1"/>
                        </a:lnTo>
                        <a:lnTo>
                          <a:pt x="212" y="5"/>
                        </a:lnTo>
                        <a:lnTo>
                          <a:pt x="219" y="13"/>
                        </a:lnTo>
                        <a:lnTo>
                          <a:pt x="223" y="26"/>
                        </a:lnTo>
                        <a:lnTo>
                          <a:pt x="223" y="44"/>
                        </a:lnTo>
                        <a:lnTo>
                          <a:pt x="34" y="157"/>
                        </a:lnTo>
                        <a:lnTo>
                          <a:pt x="36" y="137"/>
                        </a:lnTo>
                        <a:lnTo>
                          <a:pt x="34" y="124"/>
                        </a:lnTo>
                        <a:lnTo>
                          <a:pt x="28" y="116"/>
                        </a:lnTo>
                        <a:lnTo>
                          <a:pt x="23" y="113"/>
                        </a:lnTo>
                        <a:lnTo>
                          <a:pt x="15" y="111"/>
                        </a:lnTo>
                        <a:lnTo>
                          <a:pt x="8" y="111"/>
                        </a:lnTo>
                        <a:lnTo>
                          <a:pt x="4" y="113"/>
                        </a:lnTo>
                        <a:lnTo>
                          <a:pt x="0" y="113"/>
                        </a:lnTo>
                        <a:lnTo>
                          <a:pt x="189" y="0"/>
                        </a:lnTo>
                        <a:close/>
                      </a:path>
                    </a:pathLst>
                  </a:custGeom>
                  <a:solidFill>
                    <a:srgbClr val="4949FF"/>
                  </a:solidFill>
                  <a:ln w="0">
                    <a:solidFill>
                      <a:srgbClr val="494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08" name="Freeform 309"/>
                  <p:cNvSpPr>
                    <a:spLocks/>
                  </p:cNvSpPr>
                  <p:nvPr/>
                </p:nvSpPr>
                <p:spPr bwMode="auto">
                  <a:xfrm>
                    <a:off x="2250" y="1846"/>
                    <a:ext cx="217" cy="152"/>
                  </a:xfrm>
                  <a:custGeom>
                    <a:avLst/>
                    <a:gdLst>
                      <a:gd name="T0" fmla="*/ 185 w 217"/>
                      <a:gd name="T1" fmla="*/ 0 h 152"/>
                      <a:gd name="T2" fmla="*/ 187 w 217"/>
                      <a:gd name="T3" fmla="*/ 0 h 152"/>
                      <a:gd name="T4" fmla="*/ 195 w 217"/>
                      <a:gd name="T5" fmla="*/ 1 h 152"/>
                      <a:gd name="T6" fmla="*/ 202 w 217"/>
                      <a:gd name="T7" fmla="*/ 3 h 152"/>
                      <a:gd name="T8" fmla="*/ 209 w 217"/>
                      <a:gd name="T9" fmla="*/ 11 h 152"/>
                      <a:gd name="T10" fmla="*/ 215 w 217"/>
                      <a:gd name="T11" fmla="*/ 22 h 152"/>
                      <a:gd name="T12" fmla="*/ 217 w 217"/>
                      <a:gd name="T13" fmla="*/ 39 h 152"/>
                      <a:gd name="T14" fmla="*/ 30 w 217"/>
                      <a:gd name="T15" fmla="*/ 152 h 152"/>
                      <a:gd name="T16" fmla="*/ 31 w 217"/>
                      <a:gd name="T17" fmla="*/ 133 h 152"/>
                      <a:gd name="T18" fmla="*/ 28 w 217"/>
                      <a:gd name="T19" fmla="*/ 122 h 152"/>
                      <a:gd name="T20" fmla="*/ 22 w 217"/>
                      <a:gd name="T21" fmla="*/ 115 h 152"/>
                      <a:gd name="T22" fmla="*/ 15 w 217"/>
                      <a:gd name="T23" fmla="*/ 113 h 152"/>
                      <a:gd name="T24" fmla="*/ 7 w 217"/>
                      <a:gd name="T25" fmla="*/ 111 h 152"/>
                      <a:gd name="T26" fmla="*/ 4 w 217"/>
                      <a:gd name="T27" fmla="*/ 113 h 152"/>
                      <a:gd name="T28" fmla="*/ 0 w 217"/>
                      <a:gd name="T29" fmla="*/ 113 h 152"/>
                      <a:gd name="T30" fmla="*/ 185 w 217"/>
                      <a:gd name="T31" fmla="*/ 0 h 152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17"/>
                      <a:gd name="T49" fmla="*/ 0 h 152"/>
                      <a:gd name="T50" fmla="*/ 217 w 217"/>
                      <a:gd name="T51" fmla="*/ 152 h 152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17" h="152">
                        <a:moveTo>
                          <a:pt x="185" y="0"/>
                        </a:moveTo>
                        <a:lnTo>
                          <a:pt x="187" y="0"/>
                        </a:lnTo>
                        <a:lnTo>
                          <a:pt x="195" y="1"/>
                        </a:lnTo>
                        <a:lnTo>
                          <a:pt x="202" y="3"/>
                        </a:lnTo>
                        <a:lnTo>
                          <a:pt x="209" y="11"/>
                        </a:lnTo>
                        <a:lnTo>
                          <a:pt x="215" y="22"/>
                        </a:lnTo>
                        <a:lnTo>
                          <a:pt x="217" y="39"/>
                        </a:lnTo>
                        <a:lnTo>
                          <a:pt x="30" y="152"/>
                        </a:lnTo>
                        <a:lnTo>
                          <a:pt x="31" y="133"/>
                        </a:lnTo>
                        <a:lnTo>
                          <a:pt x="28" y="122"/>
                        </a:lnTo>
                        <a:lnTo>
                          <a:pt x="22" y="115"/>
                        </a:lnTo>
                        <a:lnTo>
                          <a:pt x="15" y="113"/>
                        </a:lnTo>
                        <a:lnTo>
                          <a:pt x="7" y="111"/>
                        </a:lnTo>
                        <a:lnTo>
                          <a:pt x="4" y="113"/>
                        </a:lnTo>
                        <a:lnTo>
                          <a:pt x="0" y="113"/>
                        </a:lnTo>
                        <a:lnTo>
                          <a:pt x="185" y="0"/>
                        </a:lnTo>
                        <a:close/>
                      </a:path>
                    </a:pathLst>
                  </a:custGeom>
                  <a:solidFill>
                    <a:srgbClr val="6D6DFF"/>
                  </a:solidFill>
                  <a:ln w="0">
                    <a:solidFill>
                      <a:srgbClr val="6D6D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09" name="Freeform 310"/>
                  <p:cNvSpPr>
                    <a:spLocks/>
                  </p:cNvSpPr>
                  <p:nvPr/>
                </p:nvSpPr>
                <p:spPr bwMode="auto">
                  <a:xfrm>
                    <a:off x="2255" y="1846"/>
                    <a:ext cx="210" cy="146"/>
                  </a:xfrm>
                  <a:custGeom>
                    <a:avLst/>
                    <a:gdLst>
                      <a:gd name="T0" fmla="*/ 182 w 210"/>
                      <a:gd name="T1" fmla="*/ 0 h 146"/>
                      <a:gd name="T2" fmla="*/ 186 w 210"/>
                      <a:gd name="T3" fmla="*/ 0 h 146"/>
                      <a:gd name="T4" fmla="*/ 190 w 210"/>
                      <a:gd name="T5" fmla="*/ 1 h 146"/>
                      <a:gd name="T6" fmla="*/ 197 w 210"/>
                      <a:gd name="T7" fmla="*/ 5 h 146"/>
                      <a:gd name="T8" fmla="*/ 204 w 210"/>
                      <a:gd name="T9" fmla="*/ 11 h 146"/>
                      <a:gd name="T10" fmla="*/ 210 w 210"/>
                      <a:gd name="T11" fmla="*/ 22 h 146"/>
                      <a:gd name="T12" fmla="*/ 210 w 210"/>
                      <a:gd name="T13" fmla="*/ 35 h 146"/>
                      <a:gd name="T14" fmla="*/ 26 w 210"/>
                      <a:gd name="T15" fmla="*/ 146 h 146"/>
                      <a:gd name="T16" fmla="*/ 26 w 210"/>
                      <a:gd name="T17" fmla="*/ 131 h 146"/>
                      <a:gd name="T18" fmla="*/ 23 w 210"/>
                      <a:gd name="T19" fmla="*/ 120 h 146"/>
                      <a:gd name="T20" fmla="*/ 17 w 210"/>
                      <a:gd name="T21" fmla="*/ 115 h 146"/>
                      <a:gd name="T22" fmla="*/ 10 w 210"/>
                      <a:gd name="T23" fmla="*/ 113 h 146"/>
                      <a:gd name="T24" fmla="*/ 4 w 210"/>
                      <a:gd name="T25" fmla="*/ 111 h 146"/>
                      <a:gd name="T26" fmla="*/ 0 w 210"/>
                      <a:gd name="T27" fmla="*/ 111 h 146"/>
                      <a:gd name="T28" fmla="*/ 182 w 210"/>
                      <a:gd name="T29" fmla="*/ 0 h 14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10"/>
                      <a:gd name="T46" fmla="*/ 0 h 146"/>
                      <a:gd name="T47" fmla="*/ 210 w 210"/>
                      <a:gd name="T48" fmla="*/ 146 h 14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10" h="146">
                        <a:moveTo>
                          <a:pt x="182" y="0"/>
                        </a:moveTo>
                        <a:lnTo>
                          <a:pt x="186" y="0"/>
                        </a:lnTo>
                        <a:lnTo>
                          <a:pt x="190" y="1"/>
                        </a:lnTo>
                        <a:lnTo>
                          <a:pt x="197" y="5"/>
                        </a:lnTo>
                        <a:lnTo>
                          <a:pt x="204" y="11"/>
                        </a:lnTo>
                        <a:lnTo>
                          <a:pt x="210" y="22"/>
                        </a:lnTo>
                        <a:lnTo>
                          <a:pt x="210" y="35"/>
                        </a:lnTo>
                        <a:lnTo>
                          <a:pt x="26" y="146"/>
                        </a:lnTo>
                        <a:lnTo>
                          <a:pt x="26" y="131"/>
                        </a:lnTo>
                        <a:lnTo>
                          <a:pt x="23" y="120"/>
                        </a:lnTo>
                        <a:lnTo>
                          <a:pt x="17" y="115"/>
                        </a:lnTo>
                        <a:lnTo>
                          <a:pt x="10" y="113"/>
                        </a:lnTo>
                        <a:lnTo>
                          <a:pt x="4" y="111"/>
                        </a:lnTo>
                        <a:lnTo>
                          <a:pt x="0" y="111"/>
                        </a:lnTo>
                        <a:lnTo>
                          <a:pt x="182" y="0"/>
                        </a:lnTo>
                        <a:close/>
                      </a:path>
                    </a:pathLst>
                  </a:custGeom>
                  <a:solidFill>
                    <a:srgbClr val="9292FF"/>
                  </a:solidFill>
                  <a:ln w="0">
                    <a:solidFill>
                      <a:srgbClr val="9292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10" name="Freeform 311"/>
                  <p:cNvSpPr>
                    <a:spLocks/>
                  </p:cNvSpPr>
                  <p:nvPr/>
                </p:nvSpPr>
                <p:spPr bwMode="auto">
                  <a:xfrm>
                    <a:off x="2261" y="1846"/>
                    <a:ext cx="202" cy="141"/>
                  </a:xfrm>
                  <a:custGeom>
                    <a:avLst/>
                    <a:gdLst>
                      <a:gd name="T0" fmla="*/ 178 w 202"/>
                      <a:gd name="T1" fmla="*/ 0 h 141"/>
                      <a:gd name="T2" fmla="*/ 182 w 202"/>
                      <a:gd name="T3" fmla="*/ 1 h 141"/>
                      <a:gd name="T4" fmla="*/ 187 w 202"/>
                      <a:gd name="T5" fmla="*/ 3 h 141"/>
                      <a:gd name="T6" fmla="*/ 195 w 202"/>
                      <a:gd name="T7" fmla="*/ 9 h 141"/>
                      <a:gd name="T8" fmla="*/ 202 w 202"/>
                      <a:gd name="T9" fmla="*/ 18 h 141"/>
                      <a:gd name="T10" fmla="*/ 202 w 202"/>
                      <a:gd name="T11" fmla="*/ 31 h 141"/>
                      <a:gd name="T12" fmla="*/ 22 w 202"/>
                      <a:gd name="T13" fmla="*/ 141 h 141"/>
                      <a:gd name="T14" fmla="*/ 20 w 202"/>
                      <a:gd name="T15" fmla="*/ 128 h 141"/>
                      <a:gd name="T16" fmla="*/ 17 w 202"/>
                      <a:gd name="T17" fmla="*/ 120 h 141"/>
                      <a:gd name="T18" fmla="*/ 9 w 202"/>
                      <a:gd name="T19" fmla="*/ 115 h 141"/>
                      <a:gd name="T20" fmla="*/ 4 w 202"/>
                      <a:gd name="T21" fmla="*/ 111 h 141"/>
                      <a:gd name="T22" fmla="*/ 0 w 202"/>
                      <a:gd name="T23" fmla="*/ 111 h 141"/>
                      <a:gd name="T24" fmla="*/ 178 w 202"/>
                      <a:gd name="T25" fmla="*/ 0 h 14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02"/>
                      <a:gd name="T40" fmla="*/ 0 h 141"/>
                      <a:gd name="T41" fmla="*/ 202 w 202"/>
                      <a:gd name="T42" fmla="*/ 141 h 141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02" h="141">
                        <a:moveTo>
                          <a:pt x="178" y="0"/>
                        </a:moveTo>
                        <a:lnTo>
                          <a:pt x="182" y="1"/>
                        </a:lnTo>
                        <a:lnTo>
                          <a:pt x="187" y="3"/>
                        </a:lnTo>
                        <a:lnTo>
                          <a:pt x="195" y="9"/>
                        </a:lnTo>
                        <a:lnTo>
                          <a:pt x="202" y="18"/>
                        </a:lnTo>
                        <a:lnTo>
                          <a:pt x="202" y="31"/>
                        </a:lnTo>
                        <a:lnTo>
                          <a:pt x="22" y="141"/>
                        </a:lnTo>
                        <a:lnTo>
                          <a:pt x="20" y="128"/>
                        </a:lnTo>
                        <a:lnTo>
                          <a:pt x="17" y="120"/>
                        </a:lnTo>
                        <a:lnTo>
                          <a:pt x="9" y="115"/>
                        </a:lnTo>
                        <a:lnTo>
                          <a:pt x="4" y="111"/>
                        </a:lnTo>
                        <a:lnTo>
                          <a:pt x="0" y="111"/>
                        </a:lnTo>
                        <a:lnTo>
                          <a:pt x="178" y="0"/>
                        </a:lnTo>
                        <a:close/>
                      </a:path>
                    </a:pathLst>
                  </a:custGeom>
                  <a:solidFill>
                    <a:srgbClr val="B6B6FF"/>
                  </a:solidFill>
                  <a:ln w="0">
                    <a:solidFill>
                      <a:srgbClr val="B6B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11" name="Freeform 312"/>
                  <p:cNvSpPr>
                    <a:spLocks/>
                  </p:cNvSpPr>
                  <p:nvPr/>
                </p:nvSpPr>
                <p:spPr bwMode="auto">
                  <a:xfrm>
                    <a:off x="2267" y="1847"/>
                    <a:ext cx="196" cy="134"/>
                  </a:xfrm>
                  <a:custGeom>
                    <a:avLst/>
                    <a:gdLst>
                      <a:gd name="T0" fmla="*/ 176 w 196"/>
                      <a:gd name="T1" fmla="*/ 0 h 134"/>
                      <a:gd name="T2" fmla="*/ 176 w 196"/>
                      <a:gd name="T3" fmla="*/ 0 h 134"/>
                      <a:gd name="T4" fmla="*/ 179 w 196"/>
                      <a:gd name="T5" fmla="*/ 2 h 134"/>
                      <a:gd name="T6" fmla="*/ 181 w 196"/>
                      <a:gd name="T7" fmla="*/ 4 h 134"/>
                      <a:gd name="T8" fmla="*/ 187 w 196"/>
                      <a:gd name="T9" fmla="*/ 6 h 134"/>
                      <a:gd name="T10" fmla="*/ 191 w 196"/>
                      <a:gd name="T11" fmla="*/ 10 h 134"/>
                      <a:gd name="T12" fmla="*/ 192 w 196"/>
                      <a:gd name="T13" fmla="*/ 15 h 134"/>
                      <a:gd name="T14" fmla="*/ 196 w 196"/>
                      <a:gd name="T15" fmla="*/ 21 h 134"/>
                      <a:gd name="T16" fmla="*/ 196 w 196"/>
                      <a:gd name="T17" fmla="*/ 26 h 134"/>
                      <a:gd name="T18" fmla="*/ 16 w 196"/>
                      <a:gd name="T19" fmla="*/ 134 h 134"/>
                      <a:gd name="T20" fmla="*/ 16 w 196"/>
                      <a:gd name="T21" fmla="*/ 130 h 134"/>
                      <a:gd name="T22" fmla="*/ 16 w 196"/>
                      <a:gd name="T23" fmla="*/ 125 h 134"/>
                      <a:gd name="T24" fmla="*/ 13 w 196"/>
                      <a:gd name="T25" fmla="*/ 121 h 134"/>
                      <a:gd name="T26" fmla="*/ 9 w 196"/>
                      <a:gd name="T27" fmla="*/ 117 h 134"/>
                      <a:gd name="T28" fmla="*/ 7 w 196"/>
                      <a:gd name="T29" fmla="*/ 114 h 134"/>
                      <a:gd name="T30" fmla="*/ 3 w 196"/>
                      <a:gd name="T31" fmla="*/ 112 h 134"/>
                      <a:gd name="T32" fmla="*/ 1 w 196"/>
                      <a:gd name="T33" fmla="*/ 110 h 134"/>
                      <a:gd name="T34" fmla="*/ 0 w 196"/>
                      <a:gd name="T35" fmla="*/ 108 h 134"/>
                      <a:gd name="T36" fmla="*/ 176 w 196"/>
                      <a:gd name="T37" fmla="*/ 0 h 134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96"/>
                      <a:gd name="T58" fmla="*/ 0 h 134"/>
                      <a:gd name="T59" fmla="*/ 196 w 196"/>
                      <a:gd name="T60" fmla="*/ 134 h 134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96" h="134">
                        <a:moveTo>
                          <a:pt x="176" y="0"/>
                        </a:moveTo>
                        <a:lnTo>
                          <a:pt x="176" y="0"/>
                        </a:lnTo>
                        <a:lnTo>
                          <a:pt x="179" y="2"/>
                        </a:lnTo>
                        <a:lnTo>
                          <a:pt x="181" y="4"/>
                        </a:lnTo>
                        <a:lnTo>
                          <a:pt x="187" y="6"/>
                        </a:lnTo>
                        <a:lnTo>
                          <a:pt x="191" y="10"/>
                        </a:lnTo>
                        <a:lnTo>
                          <a:pt x="192" y="15"/>
                        </a:lnTo>
                        <a:lnTo>
                          <a:pt x="196" y="21"/>
                        </a:lnTo>
                        <a:lnTo>
                          <a:pt x="196" y="26"/>
                        </a:lnTo>
                        <a:lnTo>
                          <a:pt x="16" y="134"/>
                        </a:lnTo>
                        <a:lnTo>
                          <a:pt x="16" y="130"/>
                        </a:lnTo>
                        <a:lnTo>
                          <a:pt x="16" y="125"/>
                        </a:lnTo>
                        <a:lnTo>
                          <a:pt x="13" y="121"/>
                        </a:lnTo>
                        <a:lnTo>
                          <a:pt x="9" y="117"/>
                        </a:lnTo>
                        <a:lnTo>
                          <a:pt x="7" y="114"/>
                        </a:lnTo>
                        <a:lnTo>
                          <a:pt x="3" y="112"/>
                        </a:lnTo>
                        <a:lnTo>
                          <a:pt x="1" y="110"/>
                        </a:lnTo>
                        <a:lnTo>
                          <a:pt x="0" y="108"/>
                        </a:lnTo>
                        <a:lnTo>
                          <a:pt x="176" y="0"/>
                        </a:lnTo>
                        <a:close/>
                      </a:path>
                    </a:pathLst>
                  </a:custGeom>
                  <a:solidFill>
                    <a:srgbClr val="DBDBFF"/>
                  </a:solidFill>
                  <a:ln w="0">
                    <a:solidFill>
                      <a:srgbClr val="DBDB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12" name="Freeform 313"/>
                  <p:cNvSpPr>
                    <a:spLocks/>
                  </p:cNvSpPr>
                  <p:nvPr/>
                </p:nvSpPr>
                <p:spPr bwMode="auto">
                  <a:xfrm>
                    <a:off x="2272" y="1847"/>
                    <a:ext cx="189" cy="128"/>
                  </a:xfrm>
                  <a:custGeom>
                    <a:avLst/>
                    <a:gdLst>
                      <a:gd name="T0" fmla="*/ 173 w 189"/>
                      <a:gd name="T1" fmla="*/ 0 h 128"/>
                      <a:gd name="T2" fmla="*/ 173 w 189"/>
                      <a:gd name="T3" fmla="*/ 0 h 128"/>
                      <a:gd name="T4" fmla="*/ 176 w 189"/>
                      <a:gd name="T5" fmla="*/ 2 h 128"/>
                      <a:gd name="T6" fmla="*/ 180 w 189"/>
                      <a:gd name="T7" fmla="*/ 6 h 128"/>
                      <a:gd name="T8" fmla="*/ 184 w 189"/>
                      <a:gd name="T9" fmla="*/ 10 h 128"/>
                      <a:gd name="T10" fmla="*/ 187 w 189"/>
                      <a:gd name="T11" fmla="*/ 13 h 128"/>
                      <a:gd name="T12" fmla="*/ 189 w 189"/>
                      <a:gd name="T13" fmla="*/ 17 h 128"/>
                      <a:gd name="T14" fmla="*/ 189 w 189"/>
                      <a:gd name="T15" fmla="*/ 23 h 128"/>
                      <a:gd name="T16" fmla="*/ 13 w 189"/>
                      <a:gd name="T17" fmla="*/ 128 h 128"/>
                      <a:gd name="T18" fmla="*/ 0 w 189"/>
                      <a:gd name="T19" fmla="*/ 108 h 128"/>
                      <a:gd name="T20" fmla="*/ 173 w 189"/>
                      <a:gd name="T21" fmla="*/ 0 h 12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89"/>
                      <a:gd name="T34" fmla="*/ 0 h 128"/>
                      <a:gd name="T35" fmla="*/ 189 w 189"/>
                      <a:gd name="T36" fmla="*/ 128 h 12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89" h="128">
                        <a:moveTo>
                          <a:pt x="173" y="0"/>
                        </a:moveTo>
                        <a:lnTo>
                          <a:pt x="173" y="0"/>
                        </a:lnTo>
                        <a:lnTo>
                          <a:pt x="176" y="2"/>
                        </a:lnTo>
                        <a:lnTo>
                          <a:pt x="180" y="6"/>
                        </a:lnTo>
                        <a:lnTo>
                          <a:pt x="184" y="10"/>
                        </a:lnTo>
                        <a:lnTo>
                          <a:pt x="187" y="13"/>
                        </a:lnTo>
                        <a:lnTo>
                          <a:pt x="189" y="17"/>
                        </a:lnTo>
                        <a:lnTo>
                          <a:pt x="189" y="23"/>
                        </a:lnTo>
                        <a:lnTo>
                          <a:pt x="13" y="128"/>
                        </a:lnTo>
                        <a:lnTo>
                          <a:pt x="0" y="108"/>
                        </a:lnTo>
                        <a:lnTo>
                          <a:pt x="17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13" name="Freeform 316"/>
                  <p:cNvSpPr>
                    <a:spLocks/>
                  </p:cNvSpPr>
                  <p:nvPr/>
                </p:nvSpPr>
                <p:spPr bwMode="auto">
                  <a:xfrm>
                    <a:off x="2231" y="1953"/>
                    <a:ext cx="45" cy="61"/>
                  </a:xfrm>
                  <a:custGeom>
                    <a:avLst/>
                    <a:gdLst>
                      <a:gd name="T0" fmla="*/ 0 w 45"/>
                      <a:gd name="T1" fmla="*/ 8 h 61"/>
                      <a:gd name="T2" fmla="*/ 2 w 45"/>
                      <a:gd name="T3" fmla="*/ 8 h 61"/>
                      <a:gd name="T4" fmla="*/ 6 w 45"/>
                      <a:gd name="T5" fmla="*/ 4 h 61"/>
                      <a:gd name="T6" fmla="*/ 13 w 45"/>
                      <a:gd name="T7" fmla="*/ 2 h 61"/>
                      <a:gd name="T8" fmla="*/ 19 w 45"/>
                      <a:gd name="T9" fmla="*/ 0 h 61"/>
                      <a:gd name="T10" fmla="*/ 28 w 45"/>
                      <a:gd name="T11" fmla="*/ 0 h 61"/>
                      <a:gd name="T12" fmla="*/ 34 w 45"/>
                      <a:gd name="T13" fmla="*/ 2 h 61"/>
                      <a:gd name="T14" fmla="*/ 41 w 45"/>
                      <a:gd name="T15" fmla="*/ 9 h 61"/>
                      <a:gd name="T16" fmla="*/ 45 w 45"/>
                      <a:gd name="T17" fmla="*/ 21 h 61"/>
                      <a:gd name="T18" fmla="*/ 45 w 45"/>
                      <a:gd name="T19" fmla="*/ 37 h 61"/>
                      <a:gd name="T20" fmla="*/ 43 w 45"/>
                      <a:gd name="T21" fmla="*/ 61 h 6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5"/>
                      <a:gd name="T34" fmla="*/ 0 h 61"/>
                      <a:gd name="T35" fmla="*/ 45 w 45"/>
                      <a:gd name="T36" fmla="*/ 61 h 6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5" h="61">
                        <a:moveTo>
                          <a:pt x="0" y="8"/>
                        </a:moveTo>
                        <a:lnTo>
                          <a:pt x="2" y="8"/>
                        </a:lnTo>
                        <a:lnTo>
                          <a:pt x="6" y="4"/>
                        </a:lnTo>
                        <a:lnTo>
                          <a:pt x="13" y="2"/>
                        </a:lnTo>
                        <a:lnTo>
                          <a:pt x="19" y="0"/>
                        </a:lnTo>
                        <a:lnTo>
                          <a:pt x="28" y="0"/>
                        </a:lnTo>
                        <a:lnTo>
                          <a:pt x="34" y="2"/>
                        </a:lnTo>
                        <a:lnTo>
                          <a:pt x="41" y="9"/>
                        </a:lnTo>
                        <a:lnTo>
                          <a:pt x="45" y="21"/>
                        </a:lnTo>
                        <a:lnTo>
                          <a:pt x="45" y="37"/>
                        </a:lnTo>
                        <a:lnTo>
                          <a:pt x="43" y="61"/>
                        </a:lnTo>
                      </a:path>
                    </a:pathLst>
                  </a:custGeom>
                  <a:noFill/>
                  <a:ln w="1111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88354" name="Text Box 427"/>
                <p:cNvSpPr txBox="1">
                  <a:spLocks noChangeArrowheads="1"/>
                </p:cNvSpPr>
                <p:nvPr/>
              </p:nvSpPr>
              <p:spPr bwMode="auto">
                <a:xfrm>
                  <a:off x="528" y="2352"/>
                  <a:ext cx="624" cy="2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1500" dirty="0">
                      <a:solidFill>
                        <a:srgbClr val="000000"/>
                      </a:solidFill>
                    </a:rPr>
                    <a:t>Add arc</a:t>
                  </a:r>
                </a:p>
              </p:txBody>
            </p:sp>
          </p:grpSp>
        </p:grpSp>
        <p:grpSp>
          <p:nvGrpSpPr>
            <p:cNvPr id="10" name="Group 432"/>
            <p:cNvGrpSpPr>
              <a:grpSpLocks/>
            </p:cNvGrpSpPr>
            <p:nvPr/>
          </p:nvGrpSpPr>
          <p:grpSpPr bwMode="auto">
            <a:xfrm>
              <a:off x="-106359" y="2209802"/>
              <a:ext cx="6597651" cy="3935418"/>
              <a:chOff x="-67" y="1392"/>
              <a:chExt cx="4156" cy="2479"/>
            </a:xfrm>
          </p:grpSpPr>
          <p:grpSp>
            <p:nvGrpSpPr>
              <p:cNvPr id="11" name="Group 413"/>
              <p:cNvGrpSpPr>
                <a:grpSpLocks/>
              </p:cNvGrpSpPr>
              <p:nvPr/>
            </p:nvGrpSpPr>
            <p:grpSpPr bwMode="auto">
              <a:xfrm>
                <a:off x="1874" y="2195"/>
                <a:ext cx="714" cy="291"/>
                <a:chOff x="1913" y="2147"/>
                <a:chExt cx="714" cy="291"/>
              </a:xfrm>
            </p:grpSpPr>
            <p:sp>
              <p:nvSpPr>
                <p:cNvPr id="1588334" name="Freeform 281"/>
                <p:cNvSpPr>
                  <a:spLocks/>
                </p:cNvSpPr>
                <p:nvPr/>
              </p:nvSpPr>
              <p:spPr bwMode="auto">
                <a:xfrm>
                  <a:off x="1913" y="2269"/>
                  <a:ext cx="432" cy="124"/>
                </a:xfrm>
                <a:custGeom>
                  <a:avLst/>
                  <a:gdLst>
                    <a:gd name="T0" fmla="*/ 0 w 432"/>
                    <a:gd name="T1" fmla="*/ 124 h 124"/>
                    <a:gd name="T2" fmla="*/ 432 w 432"/>
                    <a:gd name="T3" fmla="*/ 80 h 124"/>
                    <a:gd name="T4" fmla="*/ 352 w 432"/>
                    <a:gd name="T5" fmla="*/ 0 h 124"/>
                    <a:gd name="T6" fmla="*/ 0 w 432"/>
                    <a:gd name="T7" fmla="*/ 124 h 1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32"/>
                    <a:gd name="T13" fmla="*/ 0 h 124"/>
                    <a:gd name="T14" fmla="*/ 432 w 432"/>
                    <a:gd name="T15" fmla="*/ 124 h 1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32" h="124">
                      <a:moveTo>
                        <a:pt x="0" y="124"/>
                      </a:moveTo>
                      <a:lnTo>
                        <a:pt x="432" y="80"/>
                      </a:lnTo>
                      <a:lnTo>
                        <a:pt x="352" y="0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335" name="Line 23"/>
                <p:cNvSpPr>
                  <a:spLocks noChangeShapeType="1"/>
                </p:cNvSpPr>
                <p:nvPr/>
              </p:nvSpPr>
              <p:spPr bwMode="auto">
                <a:xfrm>
                  <a:off x="2087" y="2180"/>
                  <a:ext cx="199" cy="97"/>
                </a:xfrm>
                <a:prstGeom prst="line">
                  <a:avLst/>
                </a:prstGeom>
                <a:noFill/>
                <a:ln w="238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2" name="Group 397"/>
                <p:cNvGrpSpPr>
                  <a:grpSpLocks/>
                </p:cNvGrpSpPr>
                <p:nvPr/>
              </p:nvGrpSpPr>
              <p:grpSpPr bwMode="auto">
                <a:xfrm>
                  <a:off x="2132" y="2147"/>
                  <a:ext cx="495" cy="291"/>
                  <a:chOff x="2132" y="2147"/>
                  <a:chExt cx="495" cy="291"/>
                </a:xfrm>
              </p:grpSpPr>
              <p:sp>
                <p:nvSpPr>
                  <p:cNvPr id="1588337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2378" y="2319"/>
                    <a:ext cx="249" cy="119"/>
                  </a:xfrm>
                  <a:prstGeom prst="line">
                    <a:avLst/>
                  </a:prstGeom>
                  <a:noFill/>
                  <a:ln w="238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38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32" y="2147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39" name="Freeform 157"/>
                  <p:cNvSpPr>
                    <a:spLocks/>
                  </p:cNvSpPr>
                  <p:nvPr/>
                </p:nvSpPr>
                <p:spPr bwMode="auto">
                  <a:xfrm>
                    <a:off x="2288" y="2199"/>
                    <a:ext cx="263" cy="74"/>
                  </a:xfrm>
                  <a:custGeom>
                    <a:avLst/>
                    <a:gdLst>
                      <a:gd name="T0" fmla="*/ 72 w 263"/>
                      <a:gd name="T1" fmla="*/ 5 h 74"/>
                      <a:gd name="T2" fmla="*/ 0 w 263"/>
                      <a:gd name="T3" fmla="*/ 39 h 74"/>
                      <a:gd name="T4" fmla="*/ 68 w 263"/>
                      <a:gd name="T5" fmla="*/ 70 h 74"/>
                      <a:gd name="T6" fmla="*/ 139 w 263"/>
                      <a:gd name="T7" fmla="*/ 39 h 74"/>
                      <a:gd name="T8" fmla="*/ 191 w 263"/>
                      <a:gd name="T9" fmla="*/ 74 h 74"/>
                      <a:gd name="T10" fmla="*/ 263 w 263"/>
                      <a:gd name="T11" fmla="*/ 39 h 74"/>
                      <a:gd name="T12" fmla="*/ 194 w 263"/>
                      <a:gd name="T13" fmla="*/ 0 h 74"/>
                      <a:gd name="T14" fmla="*/ 126 w 263"/>
                      <a:gd name="T15" fmla="*/ 31 h 74"/>
                      <a:gd name="T16" fmla="*/ 72 w 263"/>
                      <a:gd name="T17" fmla="*/ 5 h 7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63"/>
                      <a:gd name="T28" fmla="*/ 0 h 74"/>
                      <a:gd name="T29" fmla="*/ 263 w 263"/>
                      <a:gd name="T30" fmla="*/ 74 h 7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63" h="74">
                        <a:moveTo>
                          <a:pt x="72" y="5"/>
                        </a:moveTo>
                        <a:lnTo>
                          <a:pt x="0" y="39"/>
                        </a:lnTo>
                        <a:lnTo>
                          <a:pt x="68" y="70"/>
                        </a:lnTo>
                        <a:lnTo>
                          <a:pt x="139" y="39"/>
                        </a:lnTo>
                        <a:lnTo>
                          <a:pt x="191" y="74"/>
                        </a:lnTo>
                        <a:lnTo>
                          <a:pt x="263" y="39"/>
                        </a:lnTo>
                        <a:lnTo>
                          <a:pt x="194" y="0"/>
                        </a:lnTo>
                        <a:lnTo>
                          <a:pt x="126" y="31"/>
                        </a:lnTo>
                        <a:lnTo>
                          <a:pt x="72" y="5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0">
                    <a:solidFill>
                      <a:srgbClr val="8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40" name="Freeform 158"/>
                  <p:cNvSpPr>
                    <a:spLocks/>
                  </p:cNvSpPr>
                  <p:nvPr/>
                </p:nvSpPr>
                <p:spPr bwMode="auto">
                  <a:xfrm>
                    <a:off x="2158" y="2199"/>
                    <a:ext cx="263" cy="74"/>
                  </a:xfrm>
                  <a:custGeom>
                    <a:avLst/>
                    <a:gdLst>
                      <a:gd name="T0" fmla="*/ 74 w 263"/>
                      <a:gd name="T1" fmla="*/ 5 h 74"/>
                      <a:gd name="T2" fmla="*/ 0 w 263"/>
                      <a:gd name="T3" fmla="*/ 39 h 74"/>
                      <a:gd name="T4" fmla="*/ 68 w 263"/>
                      <a:gd name="T5" fmla="*/ 70 h 74"/>
                      <a:gd name="T6" fmla="*/ 139 w 263"/>
                      <a:gd name="T7" fmla="*/ 39 h 74"/>
                      <a:gd name="T8" fmla="*/ 193 w 263"/>
                      <a:gd name="T9" fmla="*/ 74 h 74"/>
                      <a:gd name="T10" fmla="*/ 263 w 263"/>
                      <a:gd name="T11" fmla="*/ 39 h 74"/>
                      <a:gd name="T12" fmla="*/ 194 w 263"/>
                      <a:gd name="T13" fmla="*/ 0 h 74"/>
                      <a:gd name="T14" fmla="*/ 128 w 263"/>
                      <a:gd name="T15" fmla="*/ 31 h 74"/>
                      <a:gd name="T16" fmla="*/ 74 w 263"/>
                      <a:gd name="T17" fmla="*/ 5 h 7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63"/>
                      <a:gd name="T28" fmla="*/ 0 h 74"/>
                      <a:gd name="T29" fmla="*/ 263 w 263"/>
                      <a:gd name="T30" fmla="*/ 74 h 7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63" h="74">
                        <a:moveTo>
                          <a:pt x="74" y="5"/>
                        </a:moveTo>
                        <a:lnTo>
                          <a:pt x="0" y="39"/>
                        </a:lnTo>
                        <a:lnTo>
                          <a:pt x="68" y="70"/>
                        </a:lnTo>
                        <a:lnTo>
                          <a:pt x="139" y="39"/>
                        </a:lnTo>
                        <a:lnTo>
                          <a:pt x="193" y="74"/>
                        </a:lnTo>
                        <a:lnTo>
                          <a:pt x="263" y="39"/>
                        </a:lnTo>
                        <a:lnTo>
                          <a:pt x="194" y="0"/>
                        </a:lnTo>
                        <a:lnTo>
                          <a:pt x="128" y="31"/>
                        </a:lnTo>
                        <a:lnTo>
                          <a:pt x="74" y="5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0">
                    <a:solidFill>
                      <a:srgbClr val="8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41" name="Freeform 282"/>
                  <p:cNvSpPr>
                    <a:spLocks/>
                  </p:cNvSpPr>
                  <p:nvPr/>
                </p:nvSpPr>
                <p:spPr bwMode="auto">
                  <a:xfrm>
                    <a:off x="2356" y="2234"/>
                    <a:ext cx="72" cy="117"/>
                  </a:xfrm>
                  <a:custGeom>
                    <a:avLst/>
                    <a:gdLst>
                      <a:gd name="T0" fmla="*/ 0 w 72"/>
                      <a:gd name="T1" fmla="*/ 117 h 117"/>
                      <a:gd name="T2" fmla="*/ 0 w 72"/>
                      <a:gd name="T3" fmla="*/ 33 h 117"/>
                      <a:gd name="T4" fmla="*/ 72 w 72"/>
                      <a:gd name="T5" fmla="*/ 0 h 117"/>
                      <a:gd name="T6" fmla="*/ 72 w 72"/>
                      <a:gd name="T7" fmla="*/ 83 h 117"/>
                      <a:gd name="T8" fmla="*/ 0 w 72"/>
                      <a:gd name="T9" fmla="*/ 117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117"/>
                      <a:gd name="T17" fmla="*/ 72 w 72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117">
                        <a:moveTo>
                          <a:pt x="0" y="117"/>
                        </a:moveTo>
                        <a:lnTo>
                          <a:pt x="0" y="33"/>
                        </a:lnTo>
                        <a:lnTo>
                          <a:pt x="72" y="0"/>
                        </a:lnTo>
                        <a:lnTo>
                          <a:pt x="72" y="83"/>
                        </a:lnTo>
                        <a:lnTo>
                          <a:pt x="0" y="117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42" name="Freeform 283"/>
                  <p:cNvSpPr>
                    <a:spLocks/>
                  </p:cNvSpPr>
                  <p:nvPr/>
                </p:nvSpPr>
                <p:spPr bwMode="auto">
                  <a:xfrm>
                    <a:off x="2428" y="2236"/>
                    <a:ext cx="51" cy="113"/>
                  </a:xfrm>
                  <a:custGeom>
                    <a:avLst/>
                    <a:gdLst>
                      <a:gd name="T0" fmla="*/ 51 w 51"/>
                      <a:gd name="T1" fmla="*/ 113 h 113"/>
                      <a:gd name="T2" fmla="*/ 51 w 51"/>
                      <a:gd name="T3" fmla="*/ 31 h 113"/>
                      <a:gd name="T4" fmla="*/ 0 w 51"/>
                      <a:gd name="T5" fmla="*/ 0 h 113"/>
                      <a:gd name="T6" fmla="*/ 0 w 51"/>
                      <a:gd name="T7" fmla="*/ 81 h 113"/>
                      <a:gd name="T8" fmla="*/ 51 w 51"/>
                      <a:gd name="T9" fmla="*/ 113 h 1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1"/>
                      <a:gd name="T16" fmla="*/ 0 h 113"/>
                      <a:gd name="T17" fmla="*/ 51 w 51"/>
                      <a:gd name="T18" fmla="*/ 113 h 1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1" h="113">
                        <a:moveTo>
                          <a:pt x="51" y="113"/>
                        </a:moveTo>
                        <a:lnTo>
                          <a:pt x="51" y="31"/>
                        </a:lnTo>
                        <a:lnTo>
                          <a:pt x="0" y="0"/>
                        </a:lnTo>
                        <a:lnTo>
                          <a:pt x="0" y="81"/>
                        </a:lnTo>
                        <a:lnTo>
                          <a:pt x="51" y="1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43" name="Freeform 284"/>
                  <p:cNvSpPr>
                    <a:spLocks/>
                  </p:cNvSpPr>
                  <p:nvPr/>
                </p:nvSpPr>
                <p:spPr bwMode="auto">
                  <a:xfrm>
                    <a:off x="2479" y="2234"/>
                    <a:ext cx="72" cy="117"/>
                  </a:xfrm>
                  <a:custGeom>
                    <a:avLst/>
                    <a:gdLst>
                      <a:gd name="T0" fmla="*/ 0 w 72"/>
                      <a:gd name="T1" fmla="*/ 117 h 117"/>
                      <a:gd name="T2" fmla="*/ 0 w 72"/>
                      <a:gd name="T3" fmla="*/ 33 h 117"/>
                      <a:gd name="T4" fmla="*/ 72 w 72"/>
                      <a:gd name="T5" fmla="*/ 0 h 117"/>
                      <a:gd name="T6" fmla="*/ 72 w 72"/>
                      <a:gd name="T7" fmla="*/ 83 h 117"/>
                      <a:gd name="T8" fmla="*/ 0 w 72"/>
                      <a:gd name="T9" fmla="*/ 117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117"/>
                      <a:gd name="T17" fmla="*/ 72 w 72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117">
                        <a:moveTo>
                          <a:pt x="0" y="117"/>
                        </a:moveTo>
                        <a:lnTo>
                          <a:pt x="0" y="33"/>
                        </a:lnTo>
                        <a:lnTo>
                          <a:pt x="72" y="0"/>
                        </a:lnTo>
                        <a:lnTo>
                          <a:pt x="72" y="83"/>
                        </a:lnTo>
                        <a:lnTo>
                          <a:pt x="0" y="117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44" name="Freeform 285"/>
                  <p:cNvSpPr>
                    <a:spLocks/>
                  </p:cNvSpPr>
                  <p:nvPr/>
                </p:nvSpPr>
                <p:spPr bwMode="auto">
                  <a:xfrm>
                    <a:off x="2288" y="2193"/>
                    <a:ext cx="263" cy="74"/>
                  </a:xfrm>
                  <a:custGeom>
                    <a:avLst/>
                    <a:gdLst>
                      <a:gd name="T0" fmla="*/ 72 w 263"/>
                      <a:gd name="T1" fmla="*/ 6 h 74"/>
                      <a:gd name="T2" fmla="*/ 0 w 263"/>
                      <a:gd name="T3" fmla="*/ 39 h 74"/>
                      <a:gd name="T4" fmla="*/ 68 w 263"/>
                      <a:gd name="T5" fmla="*/ 72 h 74"/>
                      <a:gd name="T6" fmla="*/ 139 w 263"/>
                      <a:gd name="T7" fmla="*/ 39 h 74"/>
                      <a:gd name="T8" fmla="*/ 191 w 263"/>
                      <a:gd name="T9" fmla="*/ 74 h 74"/>
                      <a:gd name="T10" fmla="*/ 263 w 263"/>
                      <a:gd name="T11" fmla="*/ 39 h 74"/>
                      <a:gd name="T12" fmla="*/ 194 w 263"/>
                      <a:gd name="T13" fmla="*/ 0 h 74"/>
                      <a:gd name="T14" fmla="*/ 126 w 263"/>
                      <a:gd name="T15" fmla="*/ 32 h 74"/>
                      <a:gd name="T16" fmla="*/ 72 w 263"/>
                      <a:gd name="T17" fmla="*/ 6 h 7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63"/>
                      <a:gd name="T28" fmla="*/ 0 h 74"/>
                      <a:gd name="T29" fmla="*/ 263 w 263"/>
                      <a:gd name="T30" fmla="*/ 74 h 7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63" h="74">
                        <a:moveTo>
                          <a:pt x="72" y="6"/>
                        </a:moveTo>
                        <a:lnTo>
                          <a:pt x="0" y="39"/>
                        </a:lnTo>
                        <a:lnTo>
                          <a:pt x="68" y="72"/>
                        </a:lnTo>
                        <a:lnTo>
                          <a:pt x="139" y="39"/>
                        </a:lnTo>
                        <a:lnTo>
                          <a:pt x="191" y="74"/>
                        </a:lnTo>
                        <a:lnTo>
                          <a:pt x="263" y="39"/>
                        </a:lnTo>
                        <a:lnTo>
                          <a:pt x="194" y="0"/>
                        </a:lnTo>
                        <a:lnTo>
                          <a:pt x="126" y="32"/>
                        </a:lnTo>
                        <a:lnTo>
                          <a:pt x="72" y="6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0">
                    <a:solidFill>
                      <a:srgbClr val="ABABA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45" name="Freeform 286"/>
                  <p:cNvSpPr>
                    <a:spLocks/>
                  </p:cNvSpPr>
                  <p:nvPr/>
                </p:nvSpPr>
                <p:spPr bwMode="auto">
                  <a:xfrm>
                    <a:off x="2288" y="2193"/>
                    <a:ext cx="263" cy="74"/>
                  </a:xfrm>
                  <a:custGeom>
                    <a:avLst/>
                    <a:gdLst>
                      <a:gd name="T0" fmla="*/ 72 w 263"/>
                      <a:gd name="T1" fmla="*/ 6 h 74"/>
                      <a:gd name="T2" fmla="*/ 0 w 263"/>
                      <a:gd name="T3" fmla="*/ 39 h 74"/>
                      <a:gd name="T4" fmla="*/ 68 w 263"/>
                      <a:gd name="T5" fmla="*/ 72 h 74"/>
                      <a:gd name="T6" fmla="*/ 139 w 263"/>
                      <a:gd name="T7" fmla="*/ 39 h 74"/>
                      <a:gd name="T8" fmla="*/ 191 w 263"/>
                      <a:gd name="T9" fmla="*/ 74 h 74"/>
                      <a:gd name="T10" fmla="*/ 263 w 263"/>
                      <a:gd name="T11" fmla="*/ 39 h 74"/>
                      <a:gd name="T12" fmla="*/ 194 w 263"/>
                      <a:gd name="T13" fmla="*/ 0 h 74"/>
                      <a:gd name="T14" fmla="*/ 126 w 263"/>
                      <a:gd name="T15" fmla="*/ 32 h 74"/>
                      <a:gd name="T16" fmla="*/ 72 w 263"/>
                      <a:gd name="T17" fmla="*/ 6 h 7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63"/>
                      <a:gd name="T28" fmla="*/ 0 h 74"/>
                      <a:gd name="T29" fmla="*/ 263 w 263"/>
                      <a:gd name="T30" fmla="*/ 74 h 7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63" h="74">
                        <a:moveTo>
                          <a:pt x="72" y="6"/>
                        </a:moveTo>
                        <a:lnTo>
                          <a:pt x="0" y="39"/>
                        </a:lnTo>
                        <a:lnTo>
                          <a:pt x="68" y="72"/>
                        </a:lnTo>
                        <a:lnTo>
                          <a:pt x="139" y="39"/>
                        </a:lnTo>
                        <a:lnTo>
                          <a:pt x="191" y="74"/>
                        </a:lnTo>
                        <a:lnTo>
                          <a:pt x="263" y="39"/>
                        </a:lnTo>
                        <a:lnTo>
                          <a:pt x="194" y="0"/>
                        </a:lnTo>
                        <a:lnTo>
                          <a:pt x="126" y="32"/>
                        </a:lnTo>
                        <a:lnTo>
                          <a:pt x="72" y="6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46" name="Freeform 287"/>
                  <p:cNvSpPr>
                    <a:spLocks/>
                  </p:cNvSpPr>
                  <p:nvPr/>
                </p:nvSpPr>
                <p:spPr bwMode="auto">
                  <a:xfrm>
                    <a:off x="2156" y="2234"/>
                    <a:ext cx="72" cy="117"/>
                  </a:xfrm>
                  <a:custGeom>
                    <a:avLst/>
                    <a:gdLst>
                      <a:gd name="T0" fmla="*/ 72 w 72"/>
                      <a:gd name="T1" fmla="*/ 117 h 117"/>
                      <a:gd name="T2" fmla="*/ 72 w 72"/>
                      <a:gd name="T3" fmla="*/ 33 h 117"/>
                      <a:gd name="T4" fmla="*/ 0 w 72"/>
                      <a:gd name="T5" fmla="*/ 0 h 117"/>
                      <a:gd name="T6" fmla="*/ 0 w 72"/>
                      <a:gd name="T7" fmla="*/ 83 h 117"/>
                      <a:gd name="T8" fmla="*/ 72 w 72"/>
                      <a:gd name="T9" fmla="*/ 117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117"/>
                      <a:gd name="T17" fmla="*/ 72 w 72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117">
                        <a:moveTo>
                          <a:pt x="72" y="117"/>
                        </a:moveTo>
                        <a:lnTo>
                          <a:pt x="72" y="33"/>
                        </a:lnTo>
                        <a:lnTo>
                          <a:pt x="0" y="0"/>
                        </a:lnTo>
                        <a:lnTo>
                          <a:pt x="0" y="83"/>
                        </a:lnTo>
                        <a:lnTo>
                          <a:pt x="72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47" name="Freeform 288"/>
                  <p:cNvSpPr>
                    <a:spLocks/>
                  </p:cNvSpPr>
                  <p:nvPr/>
                </p:nvSpPr>
                <p:spPr bwMode="auto">
                  <a:xfrm>
                    <a:off x="2228" y="2234"/>
                    <a:ext cx="71" cy="117"/>
                  </a:xfrm>
                  <a:custGeom>
                    <a:avLst/>
                    <a:gdLst>
                      <a:gd name="T0" fmla="*/ 0 w 71"/>
                      <a:gd name="T1" fmla="*/ 117 h 117"/>
                      <a:gd name="T2" fmla="*/ 0 w 71"/>
                      <a:gd name="T3" fmla="*/ 33 h 117"/>
                      <a:gd name="T4" fmla="*/ 71 w 71"/>
                      <a:gd name="T5" fmla="*/ 0 h 117"/>
                      <a:gd name="T6" fmla="*/ 71 w 71"/>
                      <a:gd name="T7" fmla="*/ 83 h 117"/>
                      <a:gd name="T8" fmla="*/ 0 w 71"/>
                      <a:gd name="T9" fmla="*/ 117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"/>
                      <a:gd name="T16" fmla="*/ 0 h 117"/>
                      <a:gd name="T17" fmla="*/ 71 w 71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" h="117">
                        <a:moveTo>
                          <a:pt x="0" y="117"/>
                        </a:moveTo>
                        <a:lnTo>
                          <a:pt x="0" y="33"/>
                        </a:lnTo>
                        <a:lnTo>
                          <a:pt x="71" y="0"/>
                        </a:lnTo>
                        <a:lnTo>
                          <a:pt x="71" y="83"/>
                        </a:lnTo>
                        <a:lnTo>
                          <a:pt x="0" y="117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48" name="Freeform 289"/>
                  <p:cNvSpPr>
                    <a:spLocks/>
                  </p:cNvSpPr>
                  <p:nvPr/>
                </p:nvSpPr>
                <p:spPr bwMode="auto">
                  <a:xfrm>
                    <a:off x="2158" y="2193"/>
                    <a:ext cx="263" cy="74"/>
                  </a:xfrm>
                  <a:custGeom>
                    <a:avLst/>
                    <a:gdLst>
                      <a:gd name="T0" fmla="*/ 74 w 263"/>
                      <a:gd name="T1" fmla="*/ 6 h 74"/>
                      <a:gd name="T2" fmla="*/ 0 w 263"/>
                      <a:gd name="T3" fmla="*/ 39 h 74"/>
                      <a:gd name="T4" fmla="*/ 68 w 263"/>
                      <a:gd name="T5" fmla="*/ 72 h 74"/>
                      <a:gd name="T6" fmla="*/ 139 w 263"/>
                      <a:gd name="T7" fmla="*/ 39 h 74"/>
                      <a:gd name="T8" fmla="*/ 193 w 263"/>
                      <a:gd name="T9" fmla="*/ 74 h 74"/>
                      <a:gd name="T10" fmla="*/ 263 w 263"/>
                      <a:gd name="T11" fmla="*/ 39 h 74"/>
                      <a:gd name="T12" fmla="*/ 194 w 263"/>
                      <a:gd name="T13" fmla="*/ 0 h 74"/>
                      <a:gd name="T14" fmla="*/ 128 w 263"/>
                      <a:gd name="T15" fmla="*/ 32 h 74"/>
                      <a:gd name="T16" fmla="*/ 74 w 263"/>
                      <a:gd name="T17" fmla="*/ 6 h 7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63"/>
                      <a:gd name="T28" fmla="*/ 0 h 74"/>
                      <a:gd name="T29" fmla="*/ 263 w 263"/>
                      <a:gd name="T30" fmla="*/ 74 h 7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63" h="74">
                        <a:moveTo>
                          <a:pt x="74" y="6"/>
                        </a:moveTo>
                        <a:lnTo>
                          <a:pt x="0" y="39"/>
                        </a:lnTo>
                        <a:lnTo>
                          <a:pt x="68" y="72"/>
                        </a:lnTo>
                        <a:lnTo>
                          <a:pt x="139" y="39"/>
                        </a:lnTo>
                        <a:lnTo>
                          <a:pt x="193" y="74"/>
                        </a:lnTo>
                        <a:lnTo>
                          <a:pt x="263" y="39"/>
                        </a:lnTo>
                        <a:lnTo>
                          <a:pt x="194" y="0"/>
                        </a:lnTo>
                        <a:lnTo>
                          <a:pt x="128" y="32"/>
                        </a:lnTo>
                        <a:lnTo>
                          <a:pt x="74" y="6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0">
                    <a:solidFill>
                      <a:srgbClr val="ABABA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49" name="Freeform 290"/>
                  <p:cNvSpPr>
                    <a:spLocks/>
                  </p:cNvSpPr>
                  <p:nvPr/>
                </p:nvSpPr>
                <p:spPr bwMode="auto">
                  <a:xfrm>
                    <a:off x="2158" y="2193"/>
                    <a:ext cx="263" cy="74"/>
                  </a:xfrm>
                  <a:custGeom>
                    <a:avLst/>
                    <a:gdLst>
                      <a:gd name="T0" fmla="*/ 74 w 263"/>
                      <a:gd name="T1" fmla="*/ 6 h 74"/>
                      <a:gd name="T2" fmla="*/ 0 w 263"/>
                      <a:gd name="T3" fmla="*/ 39 h 74"/>
                      <a:gd name="T4" fmla="*/ 68 w 263"/>
                      <a:gd name="T5" fmla="*/ 72 h 74"/>
                      <a:gd name="T6" fmla="*/ 139 w 263"/>
                      <a:gd name="T7" fmla="*/ 39 h 74"/>
                      <a:gd name="T8" fmla="*/ 193 w 263"/>
                      <a:gd name="T9" fmla="*/ 74 h 74"/>
                      <a:gd name="T10" fmla="*/ 263 w 263"/>
                      <a:gd name="T11" fmla="*/ 39 h 74"/>
                      <a:gd name="T12" fmla="*/ 194 w 263"/>
                      <a:gd name="T13" fmla="*/ 0 h 74"/>
                      <a:gd name="T14" fmla="*/ 128 w 263"/>
                      <a:gd name="T15" fmla="*/ 32 h 74"/>
                      <a:gd name="T16" fmla="*/ 74 w 263"/>
                      <a:gd name="T17" fmla="*/ 6 h 7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63"/>
                      <a:gd name="T28" fmla="*/ 0 h 74"/>
                      <a:gd name="T29" fmla="*/ 263 w 263"/>
                      <a:gd name="T30" fmla="*/ 74 h 7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63" h="74">
                        <a:moveTo>
                          <a:pt x="74" y="6"/>
                        </a:moveTo>
                        <a:lnTo>
                          <a:pt x="0" y="39"/>
                        </a:lnTo>
                        <a:lnTo>
                          <a:pt x="68" y="72"/>
                        </a:lnTo>
                        <a:lnTo>
                          <a:pt x="139" y="39"/>
                        </a:lnTo>
                        <a:lnTo>
                          <a:pt x="193" y="74"/>
                        </a:lnTo>
                        <a:lnTo>
                          <a:pt x="263" y="39"/>
                        </a:lnTo>
                        <a:lnTo>
                          <a:pt x="194" y="0"/>
                        </a:lnTo>
                        <a:lnTo>
                          <a:pt x="128" y="32"/>
                        </a:lnTo>
                        <a:lnTo>
                          <a:pt x="74" y="6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50" name="Freeform 291"/>
                  <p:cNvSpPr>
                    <a:spLocks/>
                  </p:cNvSpPr>
                  <p:nvPr/>
                </p:nvSpPr>
                <p:spPr bwMode="auto">
                  <a:xfrm>
                    <a:off x="2291" y="2239"/>
                    <a:ext cx="73" cy="117"/>
                  </a:xfrm>
                  <a:custGeom>
                    <a:avLst/>
                    <a:gdLst>
                      <a:gd name="T0" fmla="*/ 73 w 73"/>
                      <a:gd name="T1" fmla="*/ 117 h 117"/>
                      <a:gd name="T2" fmla="*/ 73 w 73"/>
                      <a:gd name="T3" fmla="*/ 36 h 117"/>
                      <a:gd name="T4" fmla="*/ 0 w 73"/>
                      <a:gd name="T5" fmla="*/ 0 h 117"/>
                      <a:gd name="T6" fmla="*/ 0 w 73"/>
                      <a:gd name="T7" fmla="*/ 84 h 117"/>
                      <a:gd name="T8" fmla="*/ 73 w 73"/>
                      <a:gd name="T9" fmla="*/ 117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3"/>
                      <a:gd name="T16" fmla="*/ 0 h 117"/>
                      <a:gd name="T17" fmla="*/ 73 w 73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3" h="117">
                        <a:moveTo>
                          <a:pt x="73" y="117"/>
                        </a:moveTo>
                        <a:lnTo>
                          <a:pt x="73" y="36"/>
                        </a:ln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73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3" name="Group 431"/>
              <p:cNvGrpSpPr>
                <a:grpSpLocks/>
              </p:cNvGrpSpPr>
              <p:nvPr/>
            </p:nvGrpSpPr>
            <p:grpSpPr bwMode="auto">
              <a:xfrm>
                <a:off x="-67" y="1392"/>
                <a:ext cx="4156" cy="2479"/>
                <a:chOff x="-67" y="1392"/>
                <a:chExt cx="4156" cy="2479"/>
              </a:xfrm>
            </p:grpSpPr>
            <p:grpSp>
              <p:nvGrpSpPr>
                <p:cNvPr id="14" name="Group 430"/>
                <p:cNvGrpSpPr>
                  <a:grpSpLocks/>
                </p:cNvGrpSpPr>
                <p:nvPr/>
              </p:nvGrpSpPr>
              <p:grpSpPr bwMode="auto">
                <a:xfrm>
                  <a:off x="-67" y="2742"/>
                  <a:ext cx="1778" cy="1129"/>
                  <a:chOff x="-67" y="2742"/>
                  <a:chExt cx="1778" cy="1129"/>
                </a:xfrm>
              </p:grpSpPr>
              <p:sp>
                <p:nvSpPr>
                  <p:cNvPr id="1588261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67" y="3510"/>
                    <a:ext cx="1291" cy="3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500" dirty="0">
                        <a:solidFill>
                          <a:srgbClr val="000000"/>
                        </a:solidFill>
                      </a:rPr>
                      <a:t>Enhanced capabilities</a:t>
                    </a:r>
                  </a:p>
                  <a:p>
                    <a:pPr eaLnBrk="0" hangingPunct="0"/>
                    <a:r>
                      <a:rPr lang="en-US" sz="1500" dirty="0">
                        <a:solidFill>
                          <a:srgbClr val="000000"/>
                        </a:solidFill>
                      </a:rPr>
                      <a:t>in existing Halls</a:t>
                    </a:r>
                  </a:p>
                </p:txBody>
              </p:sp>
              <p:sp>
                <p:nvSpPr>
                  <p:cNvPr id="1588262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32" y="3081"/>
                    <a:ext cx="870" cy="380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63" name="Freeform 12"/>
                  <p:cNvSpPr>
                    <a:spLocks/>
                  </p:cNvSpPr>
                  <p:nvPr/>
                </p:nvSpPr>
                <p:spPr bwMode="auto">
                  <a:xfrm>
                    <a:off x="1295" y="3079"/>
                    <a:ext cx="416" cy="725"/>
                  </a:xfrm>
                  <a:custGeom>
                    <a:avLst/>
                    <a:gdLst>
                      <a:gd name="T0" fmla="*/ 0 w 416"/>
                      <a:gd name="T1" fmla="*/ 725 h 725"/>
                      <a:gd name="T2" fmla="*/ 356 w 416"/>
                      <a:gd name="T3" fmla="*/ 48 h 725"/>
                      <a:gd name="T4" fmla="*/ 358 w 416"/>
                      <a:gd name="T5" fmla="*/ 47 h 725"/>
                      <a:gd name="T6" fmla="*/ 362 w 416"/>
                      <a:gd name="T7" fmla="*/ 39 h 725"/>
                      <a:gd name="T8" fmla="*/ 373 w 416"/>
                      <a:gd name="T9" fmla="*/ 28 h 725"/>
                      <a:gd name="T10" fmla="*/ 390 w 416"/>
                      <a:gd name="T11" fmla="*/ 13 h 725"/>
                      <a:gd name="T12" fmla="*/ 416 w 416"/>
                      <a:gd name="T13" fmla="*/ 0 h 7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16"/>
                      <a:gd name="T22" fmla="*/ 0 h 725"/>
                      <a:gd name="T23" fmla="*/ 416 w 416"/>
                      <a:gd name="T24" fmla="*/ 725 h 7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16" h="725">
                        <a:moveTo>
                          <a:pt x="0" y="725"/>
                        </a:moveTo>
                        <a:lnTo>
                          <a:pt x="356" y="48"/>
                        </a:lnTo>
                        <a:lnTo>
                          <a:pt x="358" y="47"/>
                        </a:lnTo>
                        <a:lnTo>
                          <a:pt x="362" y="39"/>
                        </a:lnTo>
                        <a:lnTo>
                          <a:pt x="373" y="28"/>
                        </a:lnTo>
                        <a:lnTo>
                          <a:pt x="390" y="13"/>
                        </a:lnTo>
                        <a:lnTo>
                          <a:pt x="416" y="0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64" name="Freeform 150"/>
                  <p:cNvSpPr>
                    <a:spLocks/>
                  </p:cNvSpPr>
                  <p:nvPr/>
                </p:nvSpPr>
                <p:spPr bwMode="auto">
                  <a:xfrm>
                    <a:off x="550" y="3066"/>
                    <a:ext cx="210" cy="54"/>
                  </a:xfrm>
                  <a:custGeom>
                    <a:avLst/>
                    <a:gdLst>
                      <a:gd name="T0" fmla="*/ 210 w 210"/>
                      <a:gd name="T1" fmla="*/ 0 h 54"/>
                      <a:gd name="T2" fmla="*/ 56 w 210"/>
                      <a:gd name="T3" fmla="*/ 0 h 54"/>
                      <a:gd name="T4" fmla="*/ 0 w 210"/>
                      <a:gd name="T5" fmla="*/ 54 h 54"/>
                      <a:gd name="T6" fmla="*/ 172 w 210"/>
                      <a:gd name="T7" fmla="*/ 54 h 5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0"/>
                      <a:gd name="T13" fmla="*/ 0 h 54"/>
                      <a:gd name="T14" fmla="*/ 210 w 210"/>
                      <a:gd name="T15" fmla="*/ 54 h 5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0" h="54">
                        <a:moveTo>
                          <a:pt x="210" y="0"/>
                        </a:moveTo>
                        <a:lnTo>
                          <a:pt x="56" y="0"/>
                        </a:lnTo>
                        <a:lnTo>
                          <a:pt x="0" y="54"/>
                        </a:lnTo>
                        <a:lnTo>
                          <a:pt x="172" y="54"/>
                        </a:lnTo>
                      </a:path>
                    </a:pathLst>
                  </a:custGeom>
                  <a:noFill/>
                  <a:ln w="174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65" name="Freeform 151"/>
                  <p:cNvSpPr>
                    <a:spLocks/>
                  </p:cNvSpPr>
                  <p:nvPr/>
                </p:nvSpPr>
                <p:spPr bwMode="auto">
                  <a:xfrm>
                    <a:off x="782" y="3391"/>
                    <a:ext cx="196" cy="104"/>
                  </a:xfrm>
                  <a:custGeom>
                    <a:avLst/>
                    <a:gdLst>
                      <a:gd name="T0" fmla="*/ 144 w 196"/>
                      <a:gd name="T1" fmla="*/ 0 h 104"/>
                      <a:gd name="T2" fmla="*/ 0 w 196"/>
                      <a:gd name="T3" fmla="*/ 61 h 104"/>
                      <a:gd name="T4" fmla="*/ 46 w 196"/>
                      <a:gd name="T5" fmla="*/ 104 h 104"/>
                      <a:gd name="T6" fmla="*/ 196 w 196"/>
                      <a:gd name="T7" fmla="*/ 39 h 10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96"/>
                      <a:gd name="T13" fmla="*/ 0 h 104"/>
                      <a:gd name="T14" fmla="*/ 196 w 196"/>
                      <a:gd name="T15" fmla="*/ 104 h 10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96" h="104">
                        <a:moveTo>
                          <a:pt x="144" y="0"/>
                        </a:moveTo>
                        <a:lnTo>
                          <a:pt x="0" y="61"/>
                        </a:lnTo>
                        <a:lnTo>
                          <a:pt x="46" y="104"/>
                        </a:lnTo>
                        <a:lnTo>
                          <a:pt x="196" y="39"/>
                        </a:lnTo>
                      </a:path>
                    </a:pathLst>
                  </a:custGeom>
                  <a:noFill/>
                  <a:ln w="174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66" name="Freeform 152"/>
                  <p:cNvSpPr>
                    <a:spLocks/>
                  </p:cNvSpPr>
                  <p:nvPr/>
                </p:nvSpPr>
                <p:spPr bwMode="auto">
                  <a:xfrm>
                    <a:off x="1234" y="3695"/>
                    <a:ext cx="171" cy="169"/>
                  </a:xfrm>
                  <a:custGeom>
                    <a:avLst/>
                    <a:gdLst>
                      <a:gd name="T0" fmla="*/ 78 w 171"/>
                      <a:gd name="T1" fmla="*/ 0 h 169"/>
                      <a:gd name="T2" fmla="*/ 0 w 171"/>
                      <a:gd name="T3" fmla="*/ 141 h 169"/>
                      <a:gd name="T4" fmla="*/ 97 w 171"/>
                      <a:gd name="T5" fmla="*/ 169 h 169"/>
                      <a:gd name="T6" fmla="*/ 171 w 171"/>
                      <a:gd name="T7" fmla="*/ 20 h 16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1"/>
                      <a:gd name="T13" fmla="*/ 0 h 169"/>
                      <a:gd name="T14" fmla="*/ 171 w 171"/>
                      <a:gd name="T15" fmla="*/ 169 h 16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1" h="169">
                        <a:moveTo>
                          <a:pt x="78" y="0"/>
                        </a:moveTo>
                        <a:lnTo>
                          <a:pt x="0" y="141"/>
                        </a:lnTo>
                        <a:lnTo>
                          <a:pt x="97" y="169"/>
                        </a:lnTo>
                        <a:lnTo>
                          <a:pt x="171" y="20"/>
                        </a:lnTo>
                      </a:path>
                    </a:pathLst>
                  </a:custGeom>
                  <a:noFill/>
                  <a:ln w="174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67" name="Freeform 183"/>
                  <p:cNvSpPr>
                    <a:spLocks/>
                  </p:cNvSpPr>
                  <p:nvPr/>
                </p:nvSpPr>
                <p:spPr bwMode="auto">
                  <a:xfrm>
                    <a:off x="1507" y="3233"/>
                    <a:ext cx="41" cy="302"/>
                  </a:xfrm>
                  <a:custGeom>
                    <a:avLst/>
                    <a:gdLst>
                      <a:gd name="T0" fmla="*/ 41 w 41"/>
                      <a:gd name="T1" fmla="*/ 0 h 302"/>
                      <a:gd name="T2" fmla="*/ 41 w 41"/>
                      <a:gd name="T3" fmla="*/ 299 h 302"/>
                      <a:gd name="T4" fmla="*/ 18 w 41"/>
                      <a:gd name="T5" fmla="*/ 302 h 302"/>
                      <a:gd name="T6" fmla="*/ 4 w 41"/>
                      <a:gd name="T7" fmla="*/ 302 h 302"/>
                      <a:gd name="T8" fmla="*/ 0 w 41"/>
                      <a:gd name="T9" fmla="*/ 302 h 302"/>
                      <a:gd name="T10" fmla="*/ 0 w 41"/>
                      <a:gd name="T11" fmla="*/ 2 h 302"/>
                      <a:gd name="T12" fmla="*/ 41 w 41"/>
                      <a:gd name="T13" fmla="*/ 0 h 3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1"/>
                      <a:gd name="T22" fmla="*/ 0 h 302"/>
                      <a:gd name="T23" fmla="*/ 41 w 41"/>
                      <a:gd name="T24" fmla="*/ 302 h 3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1" h="302">
                        <a:moveTo>
                          <a:pt x="41" y="0"/>
                        </a:moveTo>
                        <a:lnTo>
                          <a:pt x="41" y="299"/>
                        </a:lnTo>
                        <a:lnTo>
                          <a:pt x="18" y="302"/>
                        </a:lnTo>
                        <a:lnTo>
                          <a:pt x="4" y="302"/>
                        </a:lnTo>
                        <a:lnTo>
                          <a:pt x="0" y="302"/>
                        </a:lnTo>
                        <a:lnTo>
                          <a:pt x="0" y="2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68" name="Freeform 184"/>
                  <p:cNvSpPr>
                    <a:spLocks/>
                  </p:cNvSpPr>
                  <p:nvPr/>
                </p:nvSpPr>
                <p:spPr bwMode="auto">
                  <a:xfrm>
                    <a:off x="815" y="2864"/>
                    <a:ext cx="384" cy="354"/>
                  </a:xfrm>
                  <a:custGeom>
                    <a:avLst/>
                    <a:gdLst>
                      <a:gd name="T0" fmla="*/ 169 w 384"/>
                      <a:gd name="T1" fmla="*/ 354 h 354"/>
                      <a:gd name="T2" fmla="*/ 128 w 384"/>
                      <a:gd name="T3" fmla="*/ 349 h 354"/>
                      <a:gd name="T4" fmla="*/ 93 w 384"/>
                      <a:gd name="T5" fmla="*/ 339 h 354"/>
                      <a:gd name="T6" fmla="*/ 67 w 384"/>
                      <a:gd name="T7" fmla="*/ 326 h 354"/>
                      <a:gd name="T8" fmla="*/ 45 w 384"/>
                      <a:gd name="T9" fmla="*/ 310 h 354"/>
                      <a:gd name="T10" fmla="*/ 28 w 384"/>
                      <a:gd name="T11" fmla="*/ 295 h 354"/>
                      <a:gd name="T12" fmla="*/ 15 w 384"/>
                      <a:gd name="T13" fmla="*/ 278 h 354"/>
                      <a:gd name="T14" fmla="*/ 8 w 384"/>
                      <a:gd name="T15" fmla="*/ 263 h 354"/>
                      <a:gd name="T16" fmla="*/ 2 w 384"/>
                      <a:gd name="T17" fmla="*/ 252 h 354"/>
                      <a:gd name="T18" fmla="*/ 0 w 384"/>
                      <a:gd name="T19" fmla="*/ 243 h 354"/>
                      <a:gd name="T20" fmla="*/ 0 w 384"/>
                      <a:gd name="T21" fmla="*/ 241 h 354"/>
                      <a:gd name="T22" fmla="*/ 0 w 384"/>
                      <a:gd name="T23" fmla="*/ 0 h 354"/>
                      <a:gd name="T24" fmla="*/ 384 w 384"/>
                      <a:gd name="T25" fmla="*/ 2 h 354"/>
                      <a:gd name="T26" fmla="*/ 384 w 384"/>
                      <a:gd name="T27" fmla="*/ 236 h 354"/>
                      <a:gd name="T28" fmla="*/ 377 w 384"/>
                      <a:gd name="T29" fmla="*/ 254 h 354"/>
                      <a:gd name="T30" fmla="*/ 367 w 384"/>
                      <a:gd name="T31" fmla="*/ 273 h 354"/>
                      <a:gd name="T32" fmla="*/ 360 w 384"/>
                      <a:gd name="T33" fmla="*/ 286 h 354"/>
                      <a:gd name="T34" fmla="*/ 352 w 384"/>
                      <a:gd name="T35" fmla="*/ 297 h 354"/>
                      <a:gd name="T36" fmla="*/ 351 w 384"/>
                      <a:gd name="T37" fmla="*/ 299 h 354"/>
                      <a:gd name="T38" fmla="*/ 330 w 384"/>
                      <a:gd name="T39" fmla="*/ 317 h 354"/>
                      <a:gd name="T40" fmla="*/ 304 w 384"/>
                      <a:gd name="T41" fmla="*/ 330 h 354"/>
                      <a:gd name="T42" fmla="*/ 275 w 384"/>
                      <a:gd name="T43" fmla="*/ 339 h 354"/>
                      <a:gd name="T44" fmla="*/ 243 w 384"/>
                      <a:gd name="T45" fmla="*/ 347 h 354"/>
                      <a:gd name="T46" fmla="*/ 215 w 384"/>
                      <a:gd name="T47" fmla="*/ 351 h 354"/>
                      <a:gd name="T48" fmla="*/ 191 w 384"/>
                      <a:gd name="T49" fmla="*/ 352 h 354"/>
                      <a:gd name="T50" fmla="*/ 174 w 384"/>
                      <a:gd name="T51" fmla="*/ 354 h 354"/>
                      <a:gd name="T52" fmla="*/ 169 w 384"/>
                      <a:gd name="T53" fmla="*/ 354 h 35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84"/>
                      <a:gd name="T82" fmla="*/ 0 h 354"/>
                      <a:gd name="T83" fmla="*/ 384 w 384"/>
                      <a:gd name="T84" fmla="*/ 354 h 35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84" h="354">
                        <a:moveTo>
                          <a:pt x="169" y="354"/>
                        </a:moveTo>
                        <a:lnTo>
                          <a:pt x="128" y="349"/>
                        </a:lnTo>
                        <a:lnTo>
                          <a:pt x="93" y="339"/>
                        </a:lnTo>
                        <a:lnTo>
                          <a:pt x="67" y="326"/>
                        </a:lnTo>
                        <a:lnTo>
                          <a:pt x="45" y="310"/>
                        </a:lnTo>
                        <a:lnTo>
                          <a:pt x="28" y="295"/>
                        </a:lnTo>
                        <a:lnTo>
                          <a:pt x="15" y="278"/>
                        </a:lnTo>
                        <a:lnTo>
                          <a:pt x="8" y="263"/>
                        </a:lnTo>
                        <a:lnTo>
                          <a:pt x="2" y="252"/>
                        </a:lnTo>
                        <a:lnTo>
                          <a:pt x="0" y="243"/>
                        </a:lnTo>
                        <a:lnTo>
                          <a:pt x="0" y="241"/>
                        </a:lnTo>
                        <a:lnTo>
                          <a:pt x="0" y="0"/>
                        </a:lnTo>
                        <a:lnTo>
                          <a:pt x="384" y="2"/>
                        </a:lnTo>
                        <a:lnTo>
                          <a:pt x="384" y="236"/>
                        </a:lnTo>
                        <a:lnTo>
                          <a:pt x="377" y="254"/>
                        </a:lnTo>
                        <a:lnTo>
                          <a:pt x="367" y="273"/>
                        </a:lnTo>
                        <a:lnTo>
                          <a:pt x="360" y="286"/>
                        </a:lnTo>
                        <a:lnTo>
                          <a:pt x="352" y="297"/>
                        </a:lnTo>
                        <a:lnTo>
                          <a:pt x="351" y="299"/>
                        </a:lnTo>
                        <a:lnTo>
                          <a:pt x="330" y="317"/>
                        </a:lnTo>
                        <a:lnTo>
                          <a:pt x="304" y="330"/>
                        </a:lnTo>
                        <a:lnTo>
                          <a:pt x="275" y="339"/>
                        </a:lnTo>
                        <a:lnTo>
                          <a:pt x="243" y="347"/>
                        </a:lnTo>
                        <a:lnTo>
                          <a:pt x="215" y="351"/>
                        </a:lnTo>
                        <a:lnTo>
                          <a:pt x="191" y="352"/>
                        </a:lnTo>
                        <a:lnTo>
                          <a:pt x="174" y="354"/>
                        </a:lnTo>
                        <a:lnTo>
                          <a:pt x="169" y="3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69" name="Freeform 185"/>
                  <p:cNvSpPr>
                    <a:spLocks/>
                  </p:cNvSpPr>
                  <p:nvPr/>
                </p:nvSpPr>
                <p:spPr bwMode="auto">
                  <a:xfrm>
                    <a:off x="815" y="2864"/>
                    <a:ext cx="384" cy="354"/>
                  </a:xfrm>
                  <a:custGeom>
                    <a:avLst/>
                    <a:gdLst>
                      <a:gd name="T0" fmla="*/ 169 w 384"/>
                      <a:gd name="T1" fmla="*/ 354 h 354"/>
                      <a:gd name="T2" fmla="*/ 128 w 384"/>
                      <a:gd name="T3" fmla="*/ 349 h 354"/>
                      <a:gd name="T4" fmla="*/ 93 w 384"/>
                      <a:gd name="T5" fmla="*/ 339 h 354"/>
                      <a:gd name="T6" fmla="*/ 67 w 384"/>
                      <a:gd name="T7" fmla="*/ 326 h 354"/>
                      <a:gd name="T8" fmla="*/ 45 w 384"/>
                      <a:gd name="T9" fmla="*/ 310 h 354"/>
                      <a:gd name="T10" fmla="*/ 28 w 384"/>
                      <a:gd name="T11" fmla="*/ 295 h 354"/>
                      <a:gd name="T12" fmla="*/ 15 w 384"/>
                      <a:gd name="T13" fmla="*/ 278 h 354"/>
                      <a:gd name="T14" fmla="*/ 8 w 384"/>
                      <a:gd name="T15" fmla="*/ 263 h 354"/>
                      <a:gd name="T16" fmla="*/ 2 w 384"/>
                      <a:gd name="T17" fmla="*/ 252 h 354"/>
                      <a:gd name="T18" fmla="*/ 0 w 384"/>
                      <a:gd name="T19" fmla="*/ 243 h 354"/>
                      <a:gd name="T20" fmla="*/ 0 w 384"/>
                      <a:gd name="T21" fmla="*/ 241 h 354"/>
                      <a:gd name="T22" fmla="*/ 0 w 384"/>
                      <a:gd name="T23" fmla="*/ 0 h 354"/>
                      <a:gd name="T24" fmla="*/ 384 w 384"/>
                      <a:gd name="T25" fmla="*/ 2 h 354"/>
                      <a:gd name="T26" fmla="*/ 384 w 384"/>
                      <a:gd name="T27" fmla="*/ 236 h 354"/>
                      <a:gd name="T28" fmla="*/ 377 w 384"/>
                      <a:gd name="T29" fmla="*/ 254 h 354"/>
                      <a:gd name="T30" fmla="*/ 367 w 384"/>
                      <a:gd name="T31" fmla="*/ 273 h 354"/>
                      <a:gd name="T32" fmla="*/ 360 w 384"/>
                      <a:gd name="T33" fmla="*/ 286 h 354"/>
                      <a:gd name="T34" fmla="*/ 352 w 384"/>
                      <a:gd name="T35" fmla="*/ 297 h 354"/>
                      <a:gd name="T36" fmla="*/ 351 w 384"/>
                      <a:gd name="T37" fmla="*/ 299 h 354"/>
                      <a:gd name="T38" fmla="*/ 330 w 384"/>
                      <a:gd name="T39" fmla="*/ 317 h 354"/>
                      <a:gd name="T40" fmla="*/ 304 w 384"/>
                      <a:gd name="T41" fmla="*/ 330 h 354"/>
                      <a:gd name="T42" fmla="*/ 275 w 384"/>
                      <a:gd name="T43" fmla="*/ 339 h 354"/>
                      <a:gd name="T44" fmla="*/ 243 w 384"/>
                      <a:gd name="T45" fmla="*/ 347 h 354"/>
                      <a:gd name="T46" fmla="*/ 215 w 384"/>
                      <a:gd name="T47" fmla="*/ 351 h 354"/>
                      <a:gd name="T48" fmla="*/ 191 w 384"/>
                      <a:gd name="T49" fmla="*/ 352 h 354"/>
                      <a:gd name="T50" fmla="*/ 174 w 384"/>
                      <a:gd name="T51" fmla="*/ 354 h 354"/>
                      <a:gd name="T52" fmla="*/ 169 w 384"/>
                      <a:gd name="T53" fmla="*/ 354 h 35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84"/>
                      <a:gd name="T82" fmla="*/ 0 h 354"/>
                      <a:gd name="T83" fmla="*/ 384 w 384"/>
                      <a:gd name="T84" fmla="*/ 354 h 35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84" h="354">
                        <a:moveTo>
                          <a:pt x="169" y="354"/>
                        </a:moveTo>
                        <a:lnTo>
                          <a:pt x="128" y="349"/>
                        </a:lnTo>
                        <a:lnTo>
                          <a:pt x="93" y="339"/>
                        </a:lnTo>
                        <a:lnTo>
                          <a:pt x="67" y="326"/>
                        </a:lnTo>
                        <a:lnTo>
                          <a:pt x="45" y="310"/>
                        </a:lnTo>
                        <a:lnTo>
                          <a:pt x="28" y="295"/>
                        </a:lnTo>
                        <a:lnTo>
                          <a:pt x="15" y="278"/>
                        </a:lnTo>
                        <a:lnTo>
                          <a:pt x="8" y="263"/>
                        </a:lnTo>
                        <a:lnTo>
                          <a:pt x="2" y="252"/>
                        </a:lnTo>
                        <a:lnTo>
                          <a:pt x="0" y="243"/>
                        </a:lnTo>
                        <a:lnTo>
                          <a:pt x="0" y="241"/>
                        </a:lnTo>
                        <a:lnTo>
                          <a:pt x="0" y="0"/>
                        </a:lnTo>
                        <a:lnTo>
                          <a:pt x="384" y="2"/>
                        </a:lnTo>
                        <a:lnTo>
                          <a:pt x="384" y="236"/>
                        </a:lnTo>
                        <a:lnTo>
                          <a:pt x="377" y="254"/>
                        </a:lnTo>
                        <a:lnTo>
                          <a:pt x="367" y="273"/>
                        </a:lnTo>
                        <a:lnTo>
                          <a:pt x="360" y="286"/>
                        </a:lnTo>
                        <a:lnTo>
                          <a:pt x="352" y="297"/>
                        </a:lnTo>
                        <a:lnTo>
                          <a:pt x="351" y="299"/>
                        </a:lnTo>
                        <a:lnTo>
                          <a:pt x="330" y="317"/>
                        </a:lnTo>
                        <a:lnTo>
                          <a:pt x="304" y="330"/>
                        </a:lnTo>
                        <a:lnTo>
                          <a:pt x="275" y="339"/>
                        </a:lnTo>
                        <a:lnTo>
                          <a:pt x="243" y="347"/>
                        </a:lnTo>
                        <a:lnTo>
                          <a:pt x="215" y="351"/>
                        </a:lnTo>
                        <a:lnTo>
                          <a:pt x="191" y="352"/>
                        </a:lnTo>
                        <a:lnTo>
                          <a:pt x="174" y="354"/>
                        </a:lnTo>
                        <a:lnTo>
                          <a:pt x="169" y="35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70" name="Freeform 186"/>
                  <p:cNvSpPr>
                    <a:spLocks/>
                  </p:cNvSpPr>
                  <p:nvPr/>
                </p:nvSpPr>
                <p:spPr bwMode="auto">
                  <a:xfrm>
                    <a:off x="836" y="2864"/>
                    <a:ext cx="343" cy="352"/>
                  </a:xfrm>
                  <a:custGeom>
                    <a:avLst/>
                    <a:gdLst>
                      <a:gd name="T0" fmla="*/ 153 w 343"/>
                      <a:gd name="T1" fmla="*/ 352 h 352"/>
                      <a:gd name="T2" fmla="*/ 116 w 343"/>
                      <a:gd name="T3" fmla="*/ 349 h 352"/>
                      <a:gd name="T4" fmla="*/ 87 w 343"/>
                      <a:gd name="T5" fmla="*/ 339 h 352"/>
                      <a:gd name="T6" fmla="*/ 61 w 343"/>
                      <a:gd name="T7" fmla="*/ 328 h 352"/>
                      <a:gd name="T8" fmla="*/ 42 w 343"/>
                      <a:gd name="T9" fmla="*/ 315 h 352"/>
                      <a:gd name="T10" fmla="*/ 27 w 343"/>
                      <a:gd name="T11" fmla="*/ 301 h 352"/>
                      <a:gd name="T12" fmla="*/ 16 w 343"/>
                      <a:gd name="T13" fmla="*/ 288 h 352"/>
                      <a:gd name="T14" fmla="*/ 9 w 343"/>
                      <a:gd name="T15" fmla="*/ 275 h 352"/>
                      <a:gd name="T16" fmla="*/ 3 w 343"/>
                      <a:gd name="T17" fmla="*/ 263 h 352"/>
                      <a:gd name="T18" fmla="*/ 1 w 343"/>
                      <a:gd name="T19" fmla="*/ 256 h 352"/>
                      <a:gd name="T20" fmla="*/ 0 w 343"/>
                      <a:gd name="T21" fmla="*/ 254 h 352"/>
                      <a:gd name="T22" fmla="*/ 0 w 343"/>
                      <a:gd name="T23" fmla="*/ 0 h 352"/>
                      <a:gd name="T24" fmla="*/ 343 w 343"/>
                      <a:gd name="T25" fmla="*/ 2 h 352"/>
                      <a:gd name="T26" fmla="*/ 343 w 343"/>
                      <a:gd name="T27" fmla="*/ 226 h 352"/>
                      <a:gd name="T28" fmla="*/ 335 w 343"/>
                      <a:gd name="T29" fmla="*/ 243 h 352"/>
                      <a:gd name="T30" fmla="*/ 328 w 343"/>
                      <a:gd name="T31" fmla="*/ 260 h 352"/>
                      <a:gd name="T32" fmla="*/ 320 w 343"/>
                      <a:gd name="T33" fmla="*/ 273 h 352"/>
                      <a:gd name="T34" fmla="*/ 315 w 343"/>
                      <a:gd name="T35" fmla="*/ 282 h 352"/>
                      <a:gd name="T36" fmla="*/ 313 w 343"/>
                      <a:gd name="T37" fmla="*/ 286 h 352"/>
                      <a:gd name="T38" fmla="*/ 296 w 343"/>
                      <a:gd name="T39" fmla="*/ 302 h 352"/>
                      <a:gd name="T40" fmla="*/ 272 w 343"/>
                      <a:gd name="T41" fmla="*/ 315 h 352"/>
                      <a:gd name="T42" fmla="*/ 246 w 343"/>
                      <a:gd name="T43" fmla="*/ 326 h 352"/>
                      <a:gd name="T44" fmla="*/ 220 w 343"/>
                      <a:gd name="T45" fmla="*/ 336 h 352"/>
                      <a:gd name="T46" fmla="*/ 194 w 343"/>
                      <a:gd name="T47" fmla="*/ 343 h 352"/>
                      <a:gd name="T48" fmla="*/ 174 w 343"/>
                      <a:gd name="T49" fmla="*/ 349 h 352"/>
                      <a:gd name="T50" fmla="*/ 159 w 343"/>
                      <a:gd name="T51" fmla="*/ 351 h 352"/>
                      <a:gd name="T52" fmla="*/ 153 w 343"/>
                      <a:gd name="T53" fmla="*/ 352 h 352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43"/>
                      <a:gd name="T82" fmla="*/ 0 h 352"/>
                      <a:gd name="T83" fmla="*/ 343 w 343"/>
                      <a:gd name="T84" fmla="*/ 352 h 352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43" h="352">
                        <a:moveTo>
                          <a:pt x="153" y="352"/>
                        </a:moveTo>
                        <a:lnTo>
                          <a:pt x="116" y="349"/>
                        </a:lnTo>
                        <a:lnTo>
                          <a:pt x="87" y="339"/>
                        </a:lnTo>
                        <a:lnTo>
                          <a:pt x="61" y="328"/>
                        </a:lnTo>
                        <a:lnTo>
                          <a:pt x="42" y="315"/>
                        </a:lnTo>
                        <a:lnTo>
                          <a:pt x="27" y="301"/>
                        </a:lnTo>
                        <a:lnTo>
                          <a:pt x="16" y="288"/>
                        </a:lnTo>
                        <a:lnTo>
                          <a:pt x="9" y="275"/>
                        </a:lnTo>
                        <a:lnTo>
                          <a:pt x="3" y="263"/>
                        </a:lnTo>
                        <a:lnTo>
                          <a:pt x="1" y="256"/>
                        </a:lnTo>
                        <a:lnTo>
                          <a:pt x="0" y="254"/>
                        </a:lnTo>
                        <a:lnTo>
                          <a:pt x="0" y="0"/>
                        </a:lnTo>
                        <a:lnTo>
                          <a:pt x="343" y="2"/>
                        </a:lnTo>
                        <a:lnTo>
                          <a:pt x="343" y="226"/>
                        </a:lnTo>
                        <a:lnTo>
                          <a:pt x="335" y="243"/>
                        </a:lnTo>
                        <a:lnTo>
                          <a:pt x="328" y="260"/>
                        </a:lnTo>
                        <a:lnTo>
                          <a:pt x="320" y="273"/>
                        </a:lnTo>
                        <a:lnTo>
                          <a:pt x="315" y="282"/>
                        </a:lnTo>
                        <a:lnTo>
                          <a:pt x="313" y="286"/>
                        </a:lnTo>
                        <a:lnTo>
                          <a:pt x="296" y="302"/>
                        </a:lnTo>
                        <a:lnTo>
                          <a:pt x="272" y="315"/>
                        </a:lnTo>
                        <a:lnTo>
                          <a:pt x="246" y="326"/>
                        </a:lnTo>
                        <a:lnTo>
                          <a:pt x="220" y="336"/>
                        </a:lnTo>
                        <a:lnTo>
                          <a:pt x="194" y="343"/>
                        </a:lnTo>
                        <a:lnTo>
                          <a:pt x="174" y="349"/>
                        </a:lnTo>
                        <a:lnTo>
                          <a:pt x="159" y="351"/>
                        </a:lnTo>
                        <a:lnTo>
                          <a:pt x="153" y="352"/>
                        </a:lnTo>
                        <a:close/>
                      </a:path>
                    </a:pathLst>
                  </a:custGeom>
                  <a:solidFill>
                    <a:srgbClr val="202020"/>
                  </a:solidFill>
                  <a:ln w="0">
                    <a:solidFill>
                      <a:srgbClr val="20202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71" name="Freeform 187"/>
                  <p:cNvSpPr>
                    <a:spLocks/>
                  </p:cNvSpPr>
                  <p:nvPr/>
                </p:nvSpPr>
                <p:spPr bwMode="auto">
                  <a:xfrm>
                    <a:off x="858" y="2866"/>
                    <a:ext cx="300" cy="349"/>
                  </a:xfrm>
                  <a:custGeom>
                    <a:avLst/>
                    <a:gdLst>
                      <a:gd name="T0" fmla="*/ 139 w 300"/>
                      <a:gd name="T1" fmla="*/ 349 h 349"/>
                      <a:gd name="T2" fmla="*/ 102 w 300"/>
                      <a:gd name="T3" fmla="*/ 345 h 349"/>
                      <a:gd name="T4" fmla="*/ 74 w 300"/>
                      <a:gd name="T5" fmla="*/ 337 h 349"/>
                      <a:gd name="T6" fmla="*/ 50 w 300"/>
                      <a:gd name="T7" fmla="*/ 326 h 349"/>
                      <a:gd name="T8" fmla="*/ 31 w 300"/>
                      <a:gd name="T9" fmla="*/ 313 h 349"/>
                      <a:gd name="T10" fmla="*/ 18 w 300"/>
                      <a:gd name="T11" fmla="*/ 299 h 349"/>
                      <a:gd name="T12" fmla="*/ 9 w 300"/>
                      <a:gd name="T13" fmla="*/ 286 h 349"/>
                      <a:gd name="T14" fmla="*/ 4 w 300"/>
                      <a:gd name="T15" fmla="*/ 276 h 349"/>
                      <a:gd name="T16" fmla="*/ 0 w 300"/>
                      <a:gd name="T17" fmla="*/ 269 h 349"/>
                      <a:gd name="T18" fmla="*/ 0 w 300"/>
                      <a:gd name="T19" fmla="*/ 265 h 349"/>
                      <a:gd name="T20" fmla="*/ 0 w 300"/>
                      <a:gd name="T21" fmla="*/ 0 h 349"/>
                      <a:gd name="T22" fmla="*/ 300 w 300"/>
                      <a:gd name="T23" fmla="*/ 0 h 349"/>
                      <a:gd name="T24" fmla="*/ 300 w 300"/>
                      <a:gd name="T25" fmla="*/ 213 h 349"/>
                      <a:gd name="T26" fmla="*/ 295 w 300"/>
                      <a:gd name="T27" fmla="*/ 228 h 349"/>
                      <a:gd name="T28" fmla="*/ 287 w 300"/>
                      <a:gd name="T29" fmla="*/ 245 h 349"/>
                      <a:gd name="T30" fmla="*/ 282 w 300"/>
                      <a:gd name="T31" fmla="*/ 258 h 349"/>
                      <a:gd name="T32" fmla="*/ 276 w 300"/>
                      <a:gd name="T33" fmla="*/ 267 h 349"/>
                      <a:gd name="T34" fmla="*/ 274 w 300"/>
                      <a:gd name="T35" fmla="*/ 271 h 349"/>
                      <a:gd name="T36" fmla="*/ 259 w 300"/>
                      <a:gd name="T37" fmla="*/ 286 h 349"/>
                      <a:gd name="T38" fmla="*/ 241 w 300"/>
                      <a:gd name="T39" fmla="*/ 299 h 349"/>
                      <a:gd name="T40" fmla="*/ 219 w 300"/>
                      <a:gd name="T41" fmla="*/ 312 h 349"/>
                      <a:gd name="T42" fmla="*/ 194 w 300"/>
                      <a:gd name="T43" fmla="*/ 324 h 349"/>
                      <a:gd name="T44" fmla="*/ 174 w 300"/>
                      <a:gd name="T45" fmla="*/ 334 h 349"/>
                      <a:gd name="T46" fmla="*/ 156 w 300"/>
                      <a:gd name="T47" fmla="*/ 341 h 349"/>
                      <a:gd name="T48" fmla="*/ 143 w 300"/>
                      <a:gd name="T49" fmla="*/ 347 h 349"/>
                      <a:gd name="T50" fmla="*/ 139 w 300"/>
                      <a:gd name="T51" fmla="*/ 349 h 349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00"/>
                      <a:gd name="T79" fmla="*/ 0 h 349"/>
                      <a:gd name="T80" fmla="*/ 300 w 300"/>
                      <a:gd name="T81" fmla="*/ 349 h 349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00" h="349">
                        <a:moveTo>
                          <a:pt x="139" y="349"/>
                        </a:moveTo>
                        <a:lnTo>
                          <a:pt x="102" y="345"/>
                        </a:lnTo>
                        <a:lnTo>
                          <a:pt x="74" y="337"/>
                        </a:lnTo>
                        <a:lnTo>
                          <a:pt x="50" y="326"/>
                        </a:lnTo>
                        <a:lnTo>
                          <a:pt x="31" y="313"/>
                        </a:lnTo>
                        <a:lnTo>
                          <a:pt x="18" y="299"/>
                        </a:lnTo>
                        <a:lnTo>
                          <a:pt x="9" y="286"/>
                        </a:lnTo>
                        <a:lnTo>
                          <a:pt x="4" y="276"/>
                        </a:lnTo>
                        <a:lnTo>
                          <a:pt x="0" y="269"/>
                        </a:lnTo>
                        <a:lnTo>
                          <a:pt x="0" y="265"/>
                        </a:lnTo>
                        <a:lnTo>
                          <a:pt x="0" y="0"/>
                        </a:lnTo>
                        <a:lnTo>
                          <a:pt x="300" y="0"/>
                        </a:lnTo>
                        <a:lnTo>
                          <a:pt x="300" y="213"/>
                        </a:lnTo>
                        <a:lnTo>
                          <a:pt x="295" y="228"/>
                        </a:lnTo>
                        <a:lnTo>
                          <a:pt x="287" y="245"/>
                        </a:lnTo>
                        <a:lnTo>
                          <a:pt x="282" y="258"/>
                        </a:lnTo>
                        <a:lnTo>
                          <a:pt x="276" y="267"/>
                        </a:lnTo>
                        <a:lnTo>
                          <a:pt x="274" y="271"/>
                        </a:lnTo>
                        <a:lnTo>
                          <a:pt x="259" y="286"/>
                        </a:lnTo>
                        <a:lnTo>
                          <a:pt x="241" y="299"/>
                        </a:lnTo>
                        <a:lnTo>
                          <a:pt x="219" y="312"/>
                        </a:lnTo>
                        <a:lnTo>
                          <a:pt x="194" y="324"/>
                        </a:lnTo>
                        <a:lnTo>
                          <a:pt x="174" y="334"/>
                        </a:lnTo>
                        <a:lnTo>
                          <a:pt x="156" y="341"/>
                        </a:lnTo>
                        <a:lnTo>
                          <a:pt x="143" y="347"/>
                        </a:lnTo>
                        <a:lnTo>
                          <a:pt x="139" y="349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72" name="Freeform 188"/>
                  <p:cNvSpPr>
                    <a:spLocks/>
                  </p:cNvSpPr>
                  <p:nvPr/>
                </p:nvSpPr>
                <p:spPr bwMode="auto">
                  <a:xfrm>
                    <a:off x="880" y="2866"/>
                    <a:ext cx="258" cy="347"/>
                  </a:xfrm>
                  <a:custGeom>
                    <a:avLst/>
                    <a:gdLst>
                      <a:gd name="T0" fmla="*/ 122 w 258"/>
                      <a:gd name="T1" fmla="*/ 347 h 347"/>
                      <a:gd name="T2" fmla="*/ 87 w 258"/>
                      <a:gd name="T3" fmla="*/ 343 h 347"/>
                      <a:gd name="T4" fmla="*/ 59 w 258"/>
                      <a:gd name="T5" fmla="*/ 336 h 347"/>
                      <a:gd name="T6" fmla="*/ 39 w 258"/>
                      <a:gd name="T7" fmla="*/ 324 h 347"/>
                      <a:gd name="T8" fmla="*/ 22 w 258"/>
                      <a:gd name="T9" fmla="*/ 313 h 347"/>
                      <a:gd name="T10" fmla="*/ 11 w 258"/>
                      <a:gd name="T11" fmla="*/ 300 h 347"/>
                      <a:gd name="T12" fmla="*/ 4 w 258"/>
                      <a:gd name="T13" fmla="*/ 289 h 347"/>
                      <a:gd name="T14" fmla="*/ 0 w 258"/>
                      <a:gd name="T15" fmla="*/ 282 h 347"/>
                      <a:gd name="T16" fmla="*/ 0 w 258"/>
                      <a:gd name="T17" fmla="*/ 280 h 347"/>
                      <a:gd name="T18" fmla="*/ 0 w 258"/>
                      <a:gd name="T19" fmla="*/ 0 h 347"/>
                      <a:gd name="T20" fmla="*/ 258 w 258"/>
                      <a:gd name="T21" fmla="*/ 0 h 347"/>
                      <a:gd name="T22" fmla="*/ 258 w 258"/>
                      <a:gd name="T23" fmla="*/ 204 h 347"/>
                      <a:gd name="T24" fmla="*/ 252 w 258"/>
                      <a:gd name="T25" fmla="*/ 217 h 347"/>
                      <a:gd name="T26" fmla="*/ 247 w 258"/>
                      <a:gd name="T27" fmla="*/ 232 h 347"/>
                      <a:gd name="T28" fmla="*/ 241 w 258"/>
                      <a:gd name="T29" fmla="*/ 243 h 347"/>
                      <a:gd name="T30" fmla="*/ 237 w 258"/>
                      <a:gd name="T31" fmla="*/ 252 h 347"/>
                      <a:gd name="T32" fmla="*/ 237 w 258"/>
                      <a:gd name="T33" fmla="*/ 256 h 347"/>
                      <a:gd name="T34" fmla="*/ 224 w 258"/>
                      <a:gd name="T35" fmla="*/ 271 h 347"/>
                      <a:gd name="T36" fmla="*/ 208 w 258"/>
                      <a:gd name="T37" fmla="*/ 284 h 347"/>
                      <a:gd name="T38" fmla="*/ 189 w 258"/>
                      <a:gd name="T39" fmla="*/ 300 h 347"/>
                      <a:gd name="T40" fmla="*/ 171 w 258"/>
                      <a:gd name="T41" fmla="*/ 315 h 347"/>
                      <a:gd name="T42" fmla="*/ 152 w 258"/>
                      <a:gd name="T43" fmla="*/ 328 h 347"/>
                      <a:gd name="T44" fmla="*/ 137 w 258"/>
                      <a:gd name="T45" fmla="*/ 337 h 347"/>
                      <a:gd name="T46" fmla="*/ 126 w 258"/>
                      <a:gd name="T47" fmla="*/ 345 h 347"/>
                      <a:gd name="T48" fmla="*/ 122 w 258"/>
                      <a:gd name="T49" fmla="*/ 347 h 34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58"/>
                      <a:gd name="T76" fmla="*/ 0 h 347"/>
                      <a:gd name="T77" fmla="*/ 258 w 258"/>
                      <a:gd name="T78" fmla="*/ 347 h 347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58" h="347">
                        <a:moveTo>
                          <a:pt x="122" y="347"/>
                        </a:moveTo>
                        <a:lnTo>
                          <a:pt x="87" y="343"/>
                        </a:lnTo>
                        <a:lnTo>
                          <a:pt x="59" y="336"/>
                        </a:lnTo>
                        <a:lnTo>
                          <a:pt x="39" y="324"/>
                        </a:lnTo>
                        <a:lnTo>
                          <a:pt x="22" y="313"/>
                        </a:lnTo>
                        <a:lnTo>
                          <a:pt x="11" y="300"/>
                        </a:lnTo>
                        <a:lnTo>
                          <a:pt x="4" y="289"/>
                        </a:lnTo>
                        <a:lnTo>
                          <a:pt x="0" y="282"/>
                        </a:lnTo>
                        <a:lnTo>
                          <a:pt x="0" y="280"/>
                        </a:lnTo>
                        <a:lnTo>
                          <a:pt x="0" y="0"/>
                        </a:lnTo>
                        <a:lnTo>
                          <a:pt x="258" y="0"/>
                        </a:lnTo>
                        <a:lnTo>
                          <a:pt x="258" y="204"/>
                        </a:lnTo>
                        <a:lnTo>
                          <a:pt x="252" y="217"/>
                        </a:lnTo>
                        <a:lnTo>
                          <a:pt x="247" y="232"/>
                        </a:lnTo>
                        <a:lnTo>
                          <a:pt x="241" y="243"/>
                        </a:lnTo>
                        <a:lnTo>
                          <a:pt x="237" y="252"/>
                        </a:lnTo>
                        <a:lnTo>
                          <a:pt x="237" y="256"/>
                        </a:lnTo>
                        <a:lnTo>
                          <a:pt x="224" y="271"/>
                        </a:lnTo>
                        <a:lnTo>
                          <a:pt x="208" y="284"/>
                        </a:lnTo>
                        <a:lnTo>
                          <a:pt x="189" y="300"/>
                        </a:lnTo>
                        <a:lnTo>
                          <a:pt x="171" y="315"/>
                        </a:lnTo>
                        <a:lnTo>
                          <a:pt x="152" y="328"/>
                        </a:lnTo>
                        <a:lnTo>
                          <a:pt x="137" y="337"/>
                        </a:lnTo>
                        <a:lnTo>
                          <a:pt x="126" y="345"/>
                        </a:lnTo>
                        <a:lnTo>
                          <a:pt x="122" y="347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73" name="Freeform 189"/>
                  <p:cNvSpPr>
                    <a:spLocks/>
                  </p:cNvSpPr>
                  <p:nvPr/>
                </p:nvSpPr>
                <p:spPr bwMode="auto">
                  <a:xfrm>
                    <a:off x="902" y="2866"/>
                    <a:ext cx="215" cy="347"/>
                  </a:xfrm>
                  <a:custGeom>
                    <a:avLst/>
                    <a:gdLst>
                      <a:gd name="T0" fmla="*/ 108 w 215"/>
                      <a:gd name="T1" fmla="*/ 347 h 347"/>
                      <a:gd name="T2" fmla="*/ 78 w 215"/>
                      <a:gd name="T3" fmla="*/ 343 h 347"/>
                      <a:gd name="T4" fmla="*/ 54 w 215"/>
                      <a:gd name="T5" fmla="*/ 337 h 347"/>
                      <a:gd name="T6" fmla="*/ 34 w 215"/>
                      <a:gd name="T7" fmla="*/ 328 h 347"/>
                      <a:gd name="T8" fmla="*/ 21 w 215"/>
                      <a:gd name="T9" fmla="*/ 319 h 347"/>
                      <a:gd name="T10" fmla="*/ 10 w 215"/>
                      <a:gd name="T11" fmla="*/ 310 h 347"/>
                      <a:gd name="T12" fmla="*/ 4 w 215"/>
                      <a:gd name="T13" fmla="*/ 300 h 347"/>
                      <a:gd name="T14" fmla="*/ 0 w 215"/>
                      <a:gd name="T15" fmla="*/ 295 h 347"/>
                      <a:gd name="T16" fmla="*/ 0 w 215"/>
                      <a:gd name="T17" fmla="*/ 293 h 347"/>
                      <a:gd name="T18" fmla="*/ 0 w 215"/>
                      <a:gd name="T19" fmla="*/ 0 h 347"/>
                      <a:gd name="T20" fmla="*/ 215 w 215"/>
                      <a:gd name="T21" fmla="*/ 0 h 347"/>
                      <a:gd name="T22" fmla="*/ 215 w 215"/>
                      <a:gd name="T23" fmla="*/ 193 h 347"/>
                      <a:gd name="T24" fmla="*/ 212 w 215"/>
                      <a:gd name="T25" fmla="*/ 206 h 347"/>
                      <a:gd name="T26" fmla="*/ 206 w 215"/>
                      <a:gd name="T27" fmla="*/ 217 h 347"/>
                      <a:gd name="T28" fmla="*/ 202 w 215"/>
                      <a:gd name="T29" fmla="*/ 230 h 347"/>
                      <a:gd name="T30" fmla="*/ 199 w 215"/>
                      <a:gd name="T31" fmla="*/ 239 h 347"/>
                      <a:gd name="T32" fmla="*/ 199 w 215"/>
                      <a:gd name="T33" fmla="*/ 243 h 347"/>
                      <a:gd name="T34" fmla="*/ 188 w 215"/>
                      <a:gd name="T35" fmla="*/ 254 h 347"/>
                      <a:gd name="T36" fmla="*/ 175 w 215"/>
                      <a:gd name="T37" fmla="*/ 271 h 347"/>
                      <a:gd name="T38" fmla="*/ 160 w 215"/>
                      <a:gd name="T39" fmla="*/ 287 h 347"/>
                      <a:gd name="T40" fmla="*/ 145 w 215"/>
                      <a:gd name="T41" fmla="*/ 304 h 347"/>
                      <a:gd name="T42" fmla="*/ 130 w 215"/>
                      <a:gd name="T43" fmla="*/ 321 h 347"/>
                      <a:gd name="T44" fmla="*/ 119 w 215"/>
                      <a:gd name="T45" fmla="*/ 334 h 347"/>
                      <a:gd name="T46" fmla="*/ 110 w 215"/>
                      <a:gd name="T47" fmla="*/ 343 h 347"/>
                      <a:gd name="T48" fmla="*/ 108 w 215"/>
                      <a:gd name="T49" fmla="*/ 347 h 34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15"/>
                      <a:gd name="T76" fmla="*/ 0 h 347"/>
                      <a:gd name="T77" fmla="*/ 215 w 215"/>
                      <a:gd name="T78" fmla="*/ 347 h 347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15" h="347">
                        <a:moveTo>
                          <a:pt x="108" y="347"/>
                        </a:moveTo>
                        <a:lnTo>
                          <a:pt x="78" y="343"/>
                        </a:lnTo>
                        <a:lnTo>
                          <a:pt x="54" y="337"/>
                        </a:lnTo>
                        <a:lnTo>
                          <a:pt x="34" y="328"/>
                        </a:lnTo>
                        <a:lnTo>
                          <a:pt x="21" y="319"/>
                        </a:lnTo>
                        <a:lnTo>
                          <a:pt x="10" y="310"/>
                        </a:lnTo>
                        <a:lnTo>
                          <a:pt x="4" y="300"/>
                        </a:lnTo>
                        <a:lnTo>
                          <a:pt x="0" y="295"/>
                        </a:lnTo>
                        <a:lnTo>
                          <a:pt x="0" y="293"/>
                        </a:lnTo>
                        <a:lnTo>
                          <a:pt x="0" y="0"/>
                        </a:lnTo>
                        <a:lnTo>
                          <a:pt x="215" y="0"/>
                        </a:lnTo>
                        <a:lnTo>
                          <a:pt x="215" y="193"/>
                        </a:lnTo>
                        <a:lnTo>
                          <a:pt x="212" y="206"/>
                        </a:lnTo>
                        <a:lnTo>
                          <a:pt x="206" y="217"/>
                        </a:lnTo>
                        <a:lnTo>
                          <a:pt x="202" y="230"/>
                        </a:lnTo>
                        <a:lnTo>
                          <a:pt x="199" y="239"/>
                        </a:lnTo>
                        <a:lnTo>
                          <a:pt x="199" y="243"/>
                        </a:lnTo>
                        <a:lnTo>
                          <a:pt x="188" y="254"/>
                        </a:lnTo>
                        <a:lnTo>
                          <a:pt x="175" y="271"/>
                        </a:lnTo>
                        <a:lnTo>
                          <a:pt x="160" y="287"/>
                        </a:lnTo>
                        <a:lnTo>
                          <a:pt x="145" y="304"/>
                        </a:lnTo>
                        <a:lnTo>
                          <a:pt x="130" y="321"/>
                        </a:lnTo>
                        <a:lnTo>
                          <a:pt x="119" y="334"/>
                        </a:lnTo>
                        <a:lnTo>
                          <a:pt x="110" y="343"/>
                        </a:lnTo>
                        <a:lnTo>
                          <a:pt x="108" y="34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74" name="Freeform 190"/>
                  <p:cNvSpPr>
                    <a:spLocks/>
                  </p:cNvSpPr>
                  <p:nvPr/>
                </p:nvSpPr>
                <p:spPr bwMode="auto">
                  <a:xfrm>
                    <a:off x="923" y="2866"/>
                    <a:ext cx="174" cy="345"/>
                  </a:xfrm>
                  <a:custGeom>
                    <a:avLst/>
                    <a:gdLst>
                      <a:gd name="T0" fmla="*/ 92 w 174"/>
                      <a:gd name="T1" fmla="*/ 345 h 345"/>
                      <a:gd name="T2" fmla="*/ 65 w 174"/>
                      <a:gd name="T3" fmla="*/ 343 h 345"/>
                      <a:gd name="T4" fmla="*/ 42 w 174"/>
                      <a:gd name="T5" fmla="*/ 337 h 345"/>
                      <a:gd name="T6" fmla="*/ 26 w 174"/>
                      <a:gd name="T7" fmla="*/ 330 h 345"/>
                      <a:gd name="T8" fmla="*/ 15 w 174"/>
                      <a:gd name="T9" fmla="*/ 323 h 345"/>
                      <a:gd name="T10" fmla="*/ 5 w 174"/>
                      <a:gd name="T11" fmla="*/ 313 h 345"/>
                      <a:gd name="T12" fmla="*/ 2 w 174"/>
                      <a:gd name="T13" fmla="*/ 308 h 345"/>
                      <a:gd name="T14" fmla="*/ 0 w 174"/>
                      <a:gd name="T15" fmla="*/ 306 h 345"/>
                      <a:gd name="T16" fmla="*/ 0 w 174"/>
                      <a:gd name="T17" fmla="*/ 2 h 345"/>
                      <a:gd name="T18" fmla="*/ 174 w 174"/>
                      <a:gd name="T19" fmla="*/ 0 h 345"/>
                      <a:gd name="T20" fmla="*/ 174 w 174"/>
                      <a:gd name="T21" fmla="*/ 184 h 345"/>
                      <a:gd name="T22" fmla="*/ 170 w 174"/>
                      <a:gd name="T23" fmla="*/ 193 h 345"/>
                      <a:gd name="T24" fmla="*/ 167 w 174"/>
                      <a:gd name="T25" fmla="*/ 204 h 345"/>
                      <a:gd name="T26" fmla="*/ 165 w 174"/>
                      <a:gd name="T27" fmla="*/ 217 h 345"/>
                      <a:gd name="T28" fmla="*/ 163 w 174"/>
                      <a:gd name="T29" fmla="*/ 226 h 345"/>
                      <a:gd name="T30" fmla="*/ 161 w 174"/>
                      <a:gd name="T31" fmla="*/ 228 h 345"/>
                      <a:gd name="T32" fmla="*/ 154 w 174"/>
                      <a:gd name="T33" fmla="*/ 239 h 345"/>
                      <a:gd name="T34" fmla="*/ 144 w 174"/>
                      <a:gd name="T35" fmla="*/ 256 h 345"/>
                      <a:gd name="T36" fmla="*/ 133 w 174"/>
                      <a:gd name="T37" fmla="*/ 274 h 345"/>
                      <a:gd name="T38" fmla="*/ 120 w 174"/>
                      <a:gd name="T39" fmla="*/ 295 h 345"/>
                      <a:gd name="T40" fmla="*/ 111 w 174"/>
                      <a:gd name="T41" fmla="*/ 313 h 345"/>
                      <a:gd name="T42" fmla="*/ 102 w 174"/>
                      <a:gd name="T43" fmla="*/ 330 h 345"/>
                      <a:gd name="T44" fmla="*/ 96 w 174"/>
                      <a:gd name="T45" fmla="*/ 341 h 345"/>
                      <a:gd name="T46" fmla="*/ 92 w 174"/>
                      <a:gd name="T47" fmla="*/ 345 h 34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74"/>
                      <a:gd name="T73" fmla="*/ 0 h 345"/>
                      <a:gd name="T74" fmla="*/ 174 w 174"/>
                      <a:gd name="T75" fmla="*/ 345 h 345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74" h="345">
                        <a:moveTo>
                          <a:pt x="92" y="345"/>
                        </a:moveTo>
                        <a:lnTo>
                          <a:pt x="65" y="343"/>
                        </a:lnTo>
                        <a:lnTo>
                          <a:pt x="42" y="337"/>
                        </a:lnTo>
                        <a:lnTo>
                          <a:pt x="26" y="330"/>
                        </a:lnTo>
                        <a:lnTo>
                          <a:pt x="15" y="323"/>
                        </a:lnTo>
                        <a:lnTo>
                          <a:pt x="5" y="313"/>
                        </a:lnTo>
                        <a:lnTo>
                          <a:pt x="2" y="308"/>
                        </a:lnTo>
                        <a:lnTo>
                          <a:pt x="0" y="306"/>
                        </a:lnTo>
                        <a:lnTo>
                          <a:pt x="0" y="2"/>
                        </a:lnTo>
                        <a:lnTo>
                          <a:pt x="174" y="0"/>
                        </a:lnTo>
                        <a:lnTo>
                          <a:pt x="174" y="184"/>
                        </a:lnTo>
                        <a:lnTo>
                          <a:pt x="170" y="193"/>
                        </a:lnTo>
                        <a:lnTo>
                          <a:pt x="167" y="204"/>
                        </a:lnTo>
                        <a:lnTo>
                          <a:pt x="165" y="217"/>
                        </a:lnTo>
                        <a:lnTo>
                          <a:pt x="163" y="226"/>
                        </a:lnTo>
                        <a:lnTo>
                          <a:pt x="161" y="228"/>
                        </a:lnTo>
                        <a:lnTo>
                          <a:pt x="154" y="239"/>
                        </a:lnTo>
                        <a:lnTo>
                          <a:pt x="144" y="256"/>
                        </a:lnTo>
                        <a:lnTo>
                          <a:pt x="133" y="274"/>
                        </a:lnTo>
                        <a:lnTo>
                          <a:pt x="120" y="295"/>
                        </a:lnTo>
                        <a:lnTo>
                          <a:pt x="111" y="313"/>
                        </a:lnTo>
                        <a:lnTo>
                          <a:pt x="102" y="330"/>
                        </a:lnTo>
                        <a:lnTo>
                          <a:pt x="96" y="341"/>
                        </a:lnTo>
                        <a:lnTo>
                          <a:pt x="92" y="345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0">
                    <a:solidFill>
                      <a:srgbClr val="9F9F9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75" name="Freeform 191"/>
                  <p:cNvSpPr>
                    <a:spLocks/>
                  </p:cNvSpPr>
                  <p:nvPr/>
                </p:nvSpPr>
                <p:spPr bwMode="auto">
                  <a:xfrm>
                    <a:off x="945" y="2866"/>
                    <a:ext cx="132" cy="343"/>
                  </a:xfrm>
                  <a:custGeom>
                    <a:avLst/>
                    <a:gdLst>
                      <a:gd name="T0" fmla="*/ 78 w 132"/>
                      <a:gd name="T1" fmla="*/ 343 h 343"/>
                      <a:gd name="T2" fmla="*/ 52 w 132"/>
                      <a:gd name="T3" fmla="*/ 343 h 343"/>
                      <a:gd name="T4" fmla="*/ 31 w 132"/>
                      <a:gd name="T5" fmla="*/ 339 h 343"/>
                      <a:gd name="T6" fmla="*/ 17 w 132"/>
                      <a:gd name="T7" fmla="*/ 332 h 343"/>
                      <a:gd name="T8" fmla="*/ 7 w 132"/>
                      <a:gd name="T9" fmla="*/ 326 h 343"/>
                      <a:gd name="T10" fmla="*/ 2 w 132"/>
                      <a:gd name="T11" fmla="*/ 321 h 343"/>
                      <a:gd name="T12" fmla="*/ 0 w 132"/>
                      <a:gd name="T13" fmla="*/ 319 h 343"/>
                      <a:gd name="T14" fmla="*/ 0 w 132"/>
                      <a:gd name="T15" fmla="*/ 2 h 343"/>
                      <a:gd name="T16" fmla="*/ 132 w 132"/>
                      <a:gd name="T17" fmla="*/ 0 h 343"/>
                      <a:gd name="T18" fmla="*/ 132 w 132"/>
                      <a:gd name="T19" fmla="*/ 174 h 343"/>
                      <a:gd name="T20" fmla="*/ 128 w 132"/>
                      <a:gd name="T21" fmla="*/ 184 h 343"/>
                      <a:gd name="T22" fmla="*/ 126 w 132"/>
                      <a:gd name="T23" fmla="*/ 198 h 343"/>
                      <a:gd name="T24" fmla="*/ 124 w 132"/>
                      <a:gd name="T25" fmla="*/ 210 h 343"/>
                      <a:gd name="T26" fmla="*/ 122 w 132"/>
                      <a:gd name="T27" fmla="*/ 215 h 343"/>
                      <a:gd name="T28" fmla="*/ 119 w 132"/>
                      <a:gd name="T29" fmla="*/ 224 h 343"/>
                      <a:gd name="T30" fmla="*/ 111 w 132"/>
                      <a:gd name="T31" fmla="*/ 241 h 343"/>
                      <a:gd name="T32" fmla="*/ 104 w 132"/>
                      <a:gd name="T33" fmla="*/ 261 h 343"/>
                      <a:gd name="T34" fmla="*/ 96 w 132"/>
                      <a:gd name="T35" fmla="*/ 284 h 343"/>
                      <a:gd name="T36" fmla="*/ 89 w 132"/>
                      <a:gd name="T37" fmla="*/ 306 h 343"/>
                      <a:gd name="T38" fmla="*/ 83 w 132"/>
                      <a:gd name="T39" fmla="*/ 324 h 343"/>
                      <a:gd name="T40" fmla="*/ 80 w 132"/>
                      <a:gd name="T41" fmla="*/ 337 h 343"/>
                      <a:gd name="T42" fmla="*/ 78 w 132"/>
                      <a:gd name="T43" fmla="*/ 343 h 34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32"/>
                      <a:gd name="T67" fmla="*/ 0 h 343"/>
                      <a:gd name="T68" fmla="*/ 132 w 132"/>
                      <a:gd name="T69" fmla="*/ 343 h 34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32" h="343">
                        <a:moveTo>
                          <a:pt x="78" y="343"/>
                        </a:moveTo>
                        <a:lnTo>
                          <a:pt x="52" y="343"/>
                        </a:lnTo>
                        <a:lnTo>
                          <a:pt x="31" y="339"/>
                        </a:lnTo>
                        <a:lnTo>
                          <a:pt x="17" y="332"/>
                        </a:lnTo>
                        <a:lnTo>
                          <a:pt x="7" y="326"/>
                        </a:lnTo>
                        <a:lnTo>
                          <a:pt x="2" y="321"/>
                        </a:lnTo>
                        <a:lnTo>
                          <a:pt x="0" y="319"/>
                        </a:lnTo>
                        <a:lnTo>
                          <a:pt x="0" y="2"/>
                        </a:lnTo>
                        <a:lnTo>
                          <a:pt x="132" y="0"/>
                        </a:lnTo>
                        <a:lnTo>
                          <a:pt x="132" y="174"/>
                        </a:lnTo>
                        <a:lnTo>
                          <a:pt x="128" y="184"/>
                        </a:lnTo>
                        <a:lnTo>
                          <a:pt x="126" y="198"/>
                        </a:lnTo>
                        <a:lnTo>
                          <a:pt x="124" y="210"/>
                        </a:lnTo>
                        <a:lnTo>
                          <a:pt x="122" y="215"/>
                        </a:lnTo>
                        <a:lnTo>
                          <a:pt x="119" y="224"/>
                        </a:lnTo>
                        <a:lnTo>
                          <a:pt x="111" y="241"/>
                        </a:lnTo>
                        <a:lnTo>
                          <a:pt x="104" y="261"/>
                        </a:lnTo>
                        <a:lnTo>
                          <a:pt x="96" y="284"/>
                        </a:lnTo>
                        <a:lnTo>
                          <a:pt x="89" y="306"/>
                        </a:lnTo>
                        <a:lnTo>
                          <a:pt x="83" y="324"/>
                        </a:lnTo>
                        <a:lnTo>
                          <a:pt x="80" y="337"/>
                        </a:lnTo>
                        <a:lnTo>
                          <a:pt x="78" y="34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76" name="Freeform 192"/>
                  <p:cNvSpPr>
                    <a:spLocks/>
                  </p:cNvSpPr>
                  <p:nvPr/>
                </p:nvSpPr>
                <p:spPr bwMode="auto">
                  <a:xfrm>
                    <a:off x="967" y="2866"/>
                    <a:ext cx="89" cy="343"/>
                  </a:xfrm>
                  <a:custGeom>
                    <a:avLst/>
                    <a:gdLst>
                      <a:gd name="T0" fmla="*/ 61 w 89"/>
                      <a:gd name="T1" fmla="*/ 341 h 343"/>
                      <a:gd name="T2" fmla="*/ 39 w 89"/>
                      <a:gd name="T3" fmla="*/ 343 h 343"/>
                      <a:gd name="T4" fmla="*/ 22 w 89"/>
                      <a:gd name="T5" fmla="*/ 341 h 343"/>
                      <a:gd name="T6" fmla="*/ 9 w 89"/>
                      <a:gd name="T7" fmla="*/ 337 h 343"/>
                      <a:gd name="T8" fmla="*/ 2 w 89"/>
                      <a:gd name="T9" fmla="*/ 334 h 343"/>
                      <a:gd name="T10" fmla="*/ 0 w 89"/>
                      <a:gd name="T11" fmla="*/ 334 h 343"/>
                      <a:gd name="T12" fmla="*/ 0 w 89"/>
                      <a:gd name="T13" fmla="*/ 2 h 343"/>
                      <a:gd name="T14" fmla="*/ 89 w 89"/>
                      <a:gd name="T15" fmla="*/ 0 h 343"/>
                      <a:gd name="T16" fmla="*/ 89 w 89"/>
                      <a:gd name="T17" fmla="*/ 163 h 343"/>
                      <a:gd name="T18" fmla="*/ 87 w 89"/>
                      <a:gd name="T19" fmla="*/ 171 h 343"/>
                      <a:gd name="T20" fmla="*/ 85 w 89"/>
                      <a:gd name="T21" fmla="*/ 184 h 343"/>
                      <a:gd name="T22" fmla="*/ 85 w 89"/>
                      <a:gd name="T23" fmla="*/ 197 h 343"/>
                      <a:gd name="T24" fmla="*/ 84 w 89"/>
                      <a:gd name="T25" fmla="*/ 202 h 343"/>
                      <a:gd name="T26" fmla="*/ 82 w 89"/>
                      <a:gd name="T27" fmla="*/ 210 h 343"/>
                      <a:gd name="T28" fmla="*/ 78 w 89"/>
                      <a:gd name="T29" fmla="*/ 226 h 343"/>
                      <a:gd name="T30" fmla="*/ 74 w 89"/>
                      <a:gd name="T31" fmla="*/ 248 h 343"/>
                      <a:gd name="T32" fmla="*/ 71 w 89"/>
                      <a:gd name="T33" fmla="*/ 274 h 343"/>
                      <a:gd name="T34" fmla="*/ 67 w 89"/>
                      <a:gd name="T35" fmla="*/ 299 h 343"/>
                      <a:gd name="T36" fmla="*/ 65 w 89"/>
                      <a:gd name="T37" fmla="*/ 321 h 343"/>
                      <a:gd name="T38" fmla="*/ 63 w 89"/>
                      <a:gd name="T39" fmla="*/ 336 h 343"/>
                      <a:gd name="T40" fmla="*/ 61 w 89"/>
                      <a:gd name="T41" fmla="*/ 341 h 34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89"/>
                      <a:gd name="T64" fmla="*/ 0 h 343"/>
                      <a:gd name="T65" fmla="*/ 89 w 89"/>
                      <a:gd name="T66" fmla="*/ 343 h 34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89" h="343">
                        <a:moveTo>
                          <a:pt x="61" y="341"/>
                        </a:moveTo>
                        <a:lnTo>
                          <a:pt x="39" y="343"/>
                        </a:lnTo>
                        <a:lnTo>
                          <a:pt x="22" y="341"/>
                        </a:lnTo>
                        <a:lnTo>
                          <a:pt x="9" y="337"/>
                        </a:lnTo>
                        <a:lnTo>
                          <a:pt x="2" y="334"/>
                        </a:lnTo>
                        <a:lnTo>
                          <a:pt x="0" y="334"/>
                        </a:lnTo>
                        <a:lnTo>
                          <a:pt x="0" y="2"/>
                        </a:lnTo>
                        <a:lnTo>
                          <a:pt x="89" y="0"/>
                        </a:lnTo>
                        <a:lnTo>
                          <a:pt x="89" y="163"/>
                        </a:lnTo>
                        <a:lnTo>
                          <a:pt x="87" y="171"/>
                        </a:lnTo>
                        <a:lnTo>
                          <a:pt x="85" y="184"/>
                        </a:lnTo>
                        <a:lnTo>
                          <a:pt x="85" y="197"/>
                        </a:lnTo>
                        <a:lnTo>
                          <a:pt x="84" y="202"/>
                        </a:lnTo>
                        <a:lnTo>
                          <a:pt x="82" y="210"/>
                        </a:lnTo>
                        <a:lnTo>
                          <a:pt x="78" y="226"/>
                        </a:lnTo>
                        <a:lnTo>
                          <a:pt x="74" y="248"/>
                        </a:lnTo>
                        <a:lnTo>
                          <a:pt x="71" y="274"/>
                        </a:lnTo>
                        <a:lnTo>
                          <a:pt x="67" y="299"/>
                        </a:lnTo>
                        <a:lnTo>
                          <a:pt x="65" y="321"/>
                        </a:lnTo>
                        <a:lnTo>
                          <a:pt x="63" y="336"/>
                        </a:lnTo>
                        <a:lnTo>
                          <a:pt x="61" y="341"/>
                        </a:lnTo>
                        <a:close/>
                      </a:path>
                    </a:pathLst>
                  </a:custGeom>
                  <a:solidFill>
                    <a:srgbClr val="DFDFDF"/>
                  </a:solidFill>
                  <a:ln w="0">
                    <a:solidFill>
                      <a:srgbClr val="DFDFD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77" name="Freeform 193"/>
                  <p:cNvSpPr>
                    <a:spLocks/>
                  </p:cNvSpPr>
                  <p:nvPr/>
                </p:nvSpPr>
                <p:spPr bwMode="auto">
                  <a:xfrm>
                    <a:off x="989" y="2866"/>
                    <a:ext cx="47" cy="347"/>
                  </a:xfrm>
                  <a:custGeom>
                    <a:avLst/>
                    <a:gdLst>
                      <a:gd name="T0" fmla="*/ 47 w 47"/>
                      <a:gd name="T1" fmla="*/ 0 h 347"/>
                      <a:gd name="T2" fmla="*/ 47 w 47"/>
                      <a:gd name="T3" fmla="*/ 341 h 347"/>
                      <a:gd name="T4" fmla="*/ 23 w 47"/>
                      <a:gd name="T5" fmla="*/ 345 h 347"/>
                      <a:gd name="T6" fmla="*/ 6 w 47"/>
                      <a:gd name="T7" fmla="*/ 347 h 347"/>
                      <a:gd name="T8" fmla="*/ 0 w 47"/>
                      <a:gd name="T9" fmla="*/ 347 h 347"/>
                      <a:gd name="T10" fmla="*/ 0 w 47"/>
                      <a:gd name="T11" fmla="*/ 4 h 347"/>
                      <a:gd name="T12" fmla="*/ 47 w 47"/>
                      <a:gd name="T13" fmla="*/ 0 h 34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7"/>
                      <a:gd name="T22" fmla="*/ 0 h 347"/>
                      <a:gd name="T23" fmla="*/ 47 w 47"/>
                      <a:gd name="T24" fmla="*/ 347 h 34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7" h="347">
                        <a:moveTo>
                          <a:pt x="47" y="0"/>
                        </a:moveTo>
                        <a:lnTo>
                          <a:pt x="47" y="341"/>
                        </a:lnTo>
                        <a:lnTo>
                          <a:pt x="23" y="345"/>
                        </a:lnTo>
                        <a:lnTo>
                          <a:pt x="6" y="347"/>
                        </a:lnTo>
                        <a:lnTo>
                          <a:pt x="0" y="347"/>
                        </a:lnTo>
                        <a:lnTo>
                          <a:pt x="0" y="4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78" name="Freeform 194"/>
                  <p:cNvSpPr>
                    <a:spLocks noEditPoints="1"/>
                  </p:cNvSpPr>
                  <p:nvPr/>
                </p:nvSpPr>
                <p:spPr bwMode="auto">
                  <a:xfrm>
                    <a:off x="826" y="2998"/>
                    <a:ext cx="102" cy="107"/>
                  </a:xfrm>
                  <a:custGeom>
                    <a:avLst/>
                    <a:gdLst>
                      <a:gd name="T0" fmla="*/ 52 w 102"/>
                      <a:gd name="T1" fmla="*/ 24 h 107"/>
                      <a:gd name="T2" fmla="*/ 65 w 102"/>
                      <a:gd name="T3" fmla="*/ 66 h 107"/>
                      <a:gd name="T4" fmla="*/ 37 w 102"/>
                      <a:gd name="T5" fmla="*/ 66 h 107"/>
                      <a:gd name="T6" fmla="*/ 52 w 102"/>
                      <a:gd name="T7" fmla="*/ 24 h 107"/>
                      <a:gd name="T8" fmla="*/ 0 w 102"/>
                      <a:gd name="T9" fmla="*/ 107 h 107"/>
                      <a:gd name="T10" fmla="*/ 24 w 102"/>
                      <a:gd name="T11" fmla="*/ 107 h 107"/>
                      <a:gd name="T12" fmla="*/ 32 w 102"/>
                      <a:gd name="T13" fmla="*/ 85 h 107"/>
                      <a:gd name="T14" fmla="*/ 71 w 102"/>
                      <a:gd name="T15" fmla="*/ 85 h 107"/>
                      <a:gd name="T16" fmla="*/ 78 w 102"/>
                      <a:gd name="T17" fmla="*/ 107 h 107"/>
                      <a:gd name="T18" fmla="*/ 102 w 102"/>
                      <a:gd name="T19" fmla="*/ 107 h 107"/>
                      <a:gd name="T20" fmla="*/ 65 w 102"/>
                      <a:gd name="T21" fmla="*/ 0 h 107"/>
                      <a:gd name="T22" fmla="*/ 39 w 102"/>
                      <a:gd name="T23" fmla="*/ 0 h 107"/>
                      <a:gd name="T24" fmla="*/ 0 w 102"/>
                      <a:gd name="T25" fmla="*/ 107 h 10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02"/>
                      <a:gd name="T40" fmla="*/ 0 h 107"/>
                      <a:gd name="T41" fmla="*/ 102 w 102"/>
                      <a:gd name="T42" fmla="*/ 107 h 10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02" h="107">
                        <a:moveTo>
                          <a:pt x="52" y="24"/>
                        </a:moveTo>
                        <a:lnTo>
                          <a:pt x="65" y="66"/>
                        </a:lnTo>
                        <a:lnTo>
                          <a:pt x="37" y="66"/>
                        </a:lnTo>
                        <a:lnTo>
                          <a:pt x="52" y="24"/>
                        </a:lnTo>
                        <a:close/>
                        <a:moveTo>
                          <a:pt x="0" y="107"/>
                        </a:moveTo>
                        <a:lnTo>
                          <a:pt x="24" y="107"/>
                        </a:lnTo>
                        <a:lnTo>
                          <a:pt x="32" y="85"/>
                        </a:lnTo>
                        <a:lnTo>
                          <a:pt x="71" y="85"/>
                        </a:lnTo>
                        <a:lnTo>
                          <a:pt x="78" y="107"/>
                        </a:lnTo>
                        <a:lnTo>
                          <a:pt x="102" y="107"/>
                        </a:lnTo>
                        <a:lnTo>
                          <a:pt x="65" y="0"/>
                        </a:lnTo>
                        <a:lnTo>
                          <a:pt x="39" y="0"/>
                        </a:lnTo>
                        <a:lnTo>
                          <a:pt x="0" y="10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79" name="Freeform 195"/>
                  <p:cNvSpPr>
                    <a:spLocks/>
                  </p:cNvSpPr>
                  <p:nvPr/>
                </p:nvSpPr>
                <p:spPr bwMode="auto">
                  <a:xfrm>
                    <a:off x="813" y="2762"/>
                    <a:ext cx="386" cy="200"/>
                  </a:xfrm>
                  <a:custGeom>
                    <a:avLst/>
                    <a:gdLst>
                      <a:gd name="T0" fmla="*/ 193 w 386"/>
                      <a:gd name="T1" fmla="*/ 200 h 200"/>
                      <a:gd name="T2" fmla="*/ 238 w 386"/>
                      <a:gd name="T3" fmla="*/ 199 h 200"/>
                      <a:gd name="T4" fmla="*/ 278 w 386"/>
                      <a:gd name="T5" fmla="*/ 191 h 200"/>
                      <a:gd name="T6" fmla="*/ 314 w 386"/>
                      <a:gd name="T7" fmla="*/ 178 h 200"/>
                      <a:gd name="T8" fmla="*/ 343 w 386"/>
                      <a:gd name="T9" fmla="*/ 163 h 200"/>
                      <a:gd name="T10" fmla="*/ 366 w 386"/>
                      <a:gd name="T11" fmla="*/ 145 h 200"/>
                      <a:gd name="T12" fmla="*/ 380 w 386"/>
                      <a:gd name="T13" fmla="*/ 124 h 200"/>
                      <a:gd name="T14" fmla="*/ 386 w 386"/>
                      <a:gd name="T15" fmla="*/ 100 h 200"/>
                      <a:gd name="T16" fmla="*/ 380 w 386"/>
                      <a:gd name="T17" fmla="*/ 78 h 200"/>
                      <a:gd name="T18" fmla="*/ 366 w 386"/>
                      <a:gd name="T19" fmla="*/ 56 h 200"/>
                      <a:gd name="T20" fmla="*/ 343 w 386"/>
                      <a:gd name="T21" fmla="*/ 37 h 200"/>
                      <a:gd name="T22" fmla="*/ 314 w 386"/>
                      <a:gd name="T23" fmla="*/ 22 h 200"/>
                      <a:gd name="T24" fmla="*/ 278 w 386"/>
                      <a:gd name="T25" fmla="*/ 11 h 200"/>
                      <a:gd name="T26" fmla="*/ 238 w 386"/>
                      <a:gd name="T27" fmla="*/ 2 h 200"/>
                      <a:gd name="T28" fmla="*/ 193 w 386"/>
                      <a:gd name="T29" fmla="*/ 0 h 200"/>
                      <a:gd name="T30" fmla="*/ 149 w 386"/>
                      <a:gd name="T31" fmla="*/ 2 h 200"/>
                      <a:gd name="T32" fmla="*/ 110 w 386"/>
                      <a:gd name="T33" fmla="*/ 11 h 200"/>
                      <a:gd name="T34" fmla="*/ 73 w 386"/>
                      <a:gd name="T35" fmla="*/ 22 h 200"/>
                      <a:gd name="T36" fmla="*/ 43 w 386"/>
                      <a:gd name="T37" fmla="*/ 37 h 200"/>
                      <a:gd name="T38" fmla="*/ 21 w 386"/>
                      <a:gd name="T39" fmla="*/ 56 h 200"/>
                      <a:gd name="T40" fmla="*/ 6 w 386"/>
                      <a:gd name="T41" fmla="*/ 78 h 200"/>
                      <a:gd name="T42" fmla="*/ 0 w 386"/>
                      <a:gd name="T43" fmla="*/ 100 h 200"/>
                      <a:gd name="T44" fmla="*/ 6 w 386"/>
                      <a:gd name="T45" fmla="*/ 124 h 200"/>
                      <a:gd name="T46" fmla="*/ 21 w 386"/>
                      <a:gd name="T47" fmla="*/ 145 h 200"/>
                      <a:gd name="T48" fmla="*/ 43 w 386"/>
                      <a:gd name="T49" fmla="*/ 163 h 200"/>
                      <a:gd name="T50" fmla="*/ 73 w 386"/>
                      <a:gd name="T51" fmla="*/ 178 h 200"/>
                      <a:gd name="T52" fmla="*/ 110 w 386"/>
                      <a:gd name="T53" fmla="*/ 191 h 200"/>
                      <a:gd name="T54" fmla="*/ 149 w 386"/>
                      <a:gd name="T55" fmla="*/ 199 h 200"/>
                      <a:gd name="T56" fmla="*/ 193 w 386"/>
                      <a:gd name="T57" fmla="*/ 200 h 200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386"/>
                      <a:gd name="T88" fmla="*/ 0 h 200"/>
                      <a:gd name="T89" fmla="*/ 386 w 386"/>
                      <a:gd name="T90" fmla="*/ 200 h 200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386" h="200">
                        <a:moveTo>
                          <a:pt x="193" y="200"/>
                        </a:moveTo>
                        <a:lnTo>
                          <a:pt x="238" y="199"/>
                        </a:lnTo>
                        <a:lnTo>
                          <a:pt x="278" y="191"/>
                        </a:lnTo>
                        <a:lnTo>
                          <a:pt x="314" y="178"/>
                        </a:lnTo>
                        <a:lnTo>
                          <a:pt x="343" y="163"/>
                        </a:lnTo>
                        <a:lnTo>
                          <a:pt x="366" y="145"/>
                        </a:lnTo>
                        <a:lnTo>
                          <a:pt x="380" y="124"/>
                        </a:lnTo>
                        <a:lnTo>
                          <a:pt x="386" y="100"/>
                        </a:lnTo>
                        <a:lnTo>
                          <a:pt x="380" y="78"/>
                        </a:lnTo>
                        <a:lnTo>
                          <a:pt x="366" y="56"/>
                        </a:lnTo>
                        <a:lnTo>
                          <a:pt x="343" y="37"/>
                        </a:lnTo>
                        <a:lnTo>
                          <a:pt x="314" y="22"/>
                        </a:lnTo>
                        <a:lnTo>
                          <a:pt x="278" y="11"/>
                        </a:lnTo>
                        <a:lnTo>
                          <a:pt x="238" y="2"/>
                        </a:lnTo>
                        <a:lnTo>
                          <a:pt x="193" y="0"/>
                        </a:lnTo>
                        <a:lnTo>
                          <a:pt x="149" y="2"/>
                        </a:lnTo>
                        <a:lnTo>
                          <a:pt x="110" y="11"/>
                        </a:lnTo>
                        <a:lnTo>
                          <a:pt x="73" y="22"/>
                        </a:lnTo>
                        <a:lnTo>
                          <a:pt x="43" y="37"/>
                        </a:lnTo>
                        <a:lnTo>
                          <a:pt x="21" y="56"/>
                        </a:lnTo>
                        <a:lnTo>
                          <a:pt x="6" y="78"/>
                        </a:lnTo>
                        <a:lnTo>
                          <a:pt x="0" y="100"/>
                        </a:lnTo>
                        <a:lnTo>
                          <a:pt x="6" y="124"/>
                        </a:lnTo>
                        <a:lnTo>
                          <a:pt x="21" y="145"/>
                        </a:lnTo>
                        <a:lnTo>
                          <a:pt x="43" y="163"/>
                        </a:lnTo>
                        <a:lnTo>
                          <a:pt x="73" y="178"/>
                        </a:lnTo>
                        <a:lnTo>
                          <a:pt x="110" y="191"/>
                        </a:lnTo>
                        <a:lnTo>
                          <a:pt x="149" y="199"/>
                        </a:lnTo>
                        <a:lnTo>
                          <a:pt x="193" y="20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80" name="Freeform 196"/>
                  <p:cNvSpPr>
                    <a:spLocks/>
                  </p:cNvSpPr>
                  <p:nvPr/>
                </p:nvSpPr>
                <p:spPr bwMode="auto">
                  <a:xfrm>
                    <a:off x="813" y="2762"/>
                    <a:ext cx="386" cy="200"/>
                  </a:xfrm>
                  <a:custGeom>
                    <a:avLst/>
                    <a:gdLst>
                      <a:gd name="T0" fmla="*/ 193 w 386"/>
                      <a:gd name="T1" fmla="*/ 200 h 200"/>
                      <a:gd name="T2" fmla="*/ 238 w 386"/>
                      <a:gd name="T3" fmla="*/ 199 h 200"/>
                      <a:gd name="T4" fmla="*/ 278 w 386"/>
                      <a:gd name="T5" fmla="*/ 191 h 200"/>
                      <a:gd name="T6" fmla="*/ 314 w 386"/>
                      <a:gd name="T7" fmla="*/ 178 h 200"/>
                      <a:gd name="T8" fmla="*/ 343 w 386"/>
                      <a:gd name="T9" fmla="*/ 163 h 200"/>
                      <a:gd name="T10" fmla="*/ 366 w 386"/>
                      <a:gd name="T11" fmla="*/ 145 h 200"/>
                      <a:gd name="T12" fmla="*/ 380 w 386"/>
                      <a:gd name="T13" fmla="*/ 124 h 200"/>
                      <a:gd name="T14" fmla="*/ 386 w 386"/>
                      <a:gd name="T15" fmla="*/ 100 h 200"/>
                      <a:gd name="T16" fmla="*/ 380 w 386"/>
                      <a:gd name="T17" fmla="*/ 78 h 200"/>
                      <a:gd name="T18" fmla="*/ 366 w 386"/>
                      <a:gd name="T19" fmla="*/ 56 h 200"/>
                      <a:gd name="T20" fmla="*/ 343 w 386"/>
                      <a:gd name="T21" fmla="*/ 37 h 200"/>
                      <a:gd name="T22" fmla="*/ 314 w 386"/>
                      <a:gd name="T23" fmla="*/ 22 h 200"/>
                      <a:gd name="T24" fmla="*/ 278 w 386"/>
                      <a:gd name="T25" fmla="*/ 11 h 200"/>
                      <a:gd name="T26" fmla="*/ 238 w 386"/>
                      <a:gd name="T27" fmla="*/ 2 h 200"/>
                      <a:gd name="T28" fmla="*/ 193 w 386"/>
                      <a:gd name="T29" fmla="*/ 0 h 200"/>
                      <a:gd name="T30" fmla="*/ 149 w 386"/>
                      <a:gd name="T31" fmla="*/ 2 h 200"/>
                      <a:gd name="T32" fmla="*/ 110 w 386"/>
                      <a:gd name="T33" fmla="*/ 11 h 200"/>
                      <a:gd name="T34" fmla="*/ 73 w 386"/>
                      <a:gd name="T35" fmla="*/ 22 h 200"/>
                      <a:gd name="T36" fmla="*/ 43 w 386"/>
                      <a:gd name="T37" fmla="*/ 37 h 200"/>
                      <a:gd name="T38" fmla="*/ 21 w 386"/>
                      <a:gd name="T39" fmla="*/ 56 h 200"/>
                      <a:gd name="T40" fmla="*/ 6 w 386"/>
                      <a:gd name="T41" fmla="*/ 78 h 200"/>
                      <a:gd name="T42" fmla="*/ 0 w 386"/>
                      <a:gd name="T43" fmla="*/ 100 h 200"/>
                      <a:gd name="T44" fmla="*/ 6 w 386"/>
                      <a:gd name="T45" fmla="*/ 124 h 200"/>
                      <a:gd name="T46" fmla="*/ 21 w 386"/>
                      <a:gd name="T47" fmla="*/ 145 h 200"/>
                      <a:gd name="T48" fmla="*/ 43 w 386"/>
                      <a:gd name="T49" fmla="*/ 163 h 200"/>
                      <a:gd name="T50" fmla="*/ 73 w 386"/>
                      <a:gd name="T51" fmla="*/ 178 h 200"/>
                      <a:gd name="T52" fmla="*/ 110 w 386"/>
                      <a:gd name="T53" fmla="*/ 191 h 200"/>
                      <a:gd name="T54" fmla="*/ 149 w 386"/>
                      <a:gd name="T55" fmla="*/ 199 h 200"/>
                      <a:gd name="T56" fmla="*/ 193 w 386"/>
                      <a:gd name="T57" fmla="*/ 200 h 200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386"/>
                      <a:gd name="T88" fmla="*/ 0 h 200"/>
                      <a:gd name="T89" fmla="*/ 386 w 386"/>
                      <a:gd name="T90" fmla="*/ 200 h 200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386" h="200">
                        <a:moveTo>
                          <a:pt x="193" y="200"/>
                        </a:moveTo>
                        <a:lnTo>
                          <a:pt x="238" y="199"/>
                        </a:lnTo>
                        <a:lnTo>
                          <a:pt x="278" y="191"/>
                        </a:lnTo>
                        <a:lnTo>
                          <a:pt x="314" y="178"/>
                        </a:lnTo>
                        <a:lnTo>
                          <a:pt x="343" y="163"/>
                        </a:lnTo>
                        <a:lnTo>
                          <a:pt x="366" y="145"/>
                        </a:lnTo>
                        <a:lnTo>
                          <a:pt x="380" y="124"/>
                        </a:lnTo>
                        <a:lnTo>
                          <a:pt x="386" y="100"/>
                        </a:lnTo>
                        <a:lnTo>
                          <a:pt x="380" y="78"/>
                        </a:lnTo>
                        <a:lnTo>
                          <a:pt x="366" y="56"/>
                        </a:lnTo>
                        <a:lnTo>
                          <a:pt x="343" y="37"/>
                        </a:lnTo>
                        <a:lnTo>
                          <a:pt x="314" y="22"/>
                        </a:lnTo>
                        <a:lnTo>
                          <a:pt x="278" y="11"/>
                        </a:lnTo>
                        <a:lnTo>
                          <a:pt x="238" y="2"/>
                        </a:lnTo>
                        <a:lnTo>
                          <a:pt x="193" y="0"/>
                        </a:lnTo>
                        <a:lnTo>
                          <a:pt x="149" y="2"/>
                        </a:lnTo>
                        <a:lnTo>
                          <a:pt x="110" y="11"/>
                        </a:lnTo>
                        <a:lnTo>
                          <a:pt x="73" y="22"/>
                        </a:lnTo>
                        <a:lnTo>
                          <a:pt x="43" y="37"/>
                        </a:lnTo>
                        <a:lnTo>
                          <a:pt x="21" y="56"/>
                        </a:lnTo>
                        <a:lnTo>
                          <a:pt x="6" y="78"/>
                        </a:lnTo>
                        <a:lnTo>
                          <a:pt x="0" y="100"/>
                        </a:lnTo>
                        <a:lnTo>
                          <a:pt x="6" y="124"/>
                        </a:lnTo>
                        <a:lnTo>
                          <a:pt x="21" y="145"/>
                        </a:lnTo>
                        <a:lnTo>
                          <a:pt x="43" y="163"/>
                        </a:lnTo>
                        <a:lnTo>
                          <a:pt x="73" y="178"/>
                        </a:lnTo>
                        <a:lnTo>
                          <a:pt x="110" y="191"/>
                        </a:lnTo>
                        <a:lnTo>
                          <a:pt x="149" y="199"/>
                        </a:lnTo>
                        <a:lnTo>
                          <a:pt x="193" y="20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81" name="Freeform 197"/>
                  <p:cNvSpPr>
                    <a:spLocks/>
                  </p:cNvSpPr>
                  <p:nvPr/>
                </p:nvSpPr>
                <p:spPr bwMode="auto">
                  <a:xfrm>
                    <a:off x="849" y="2742"/>
                    <a:ext cx="313" cy="191"/>
                  </a:xfrm>
                  <a:custGeom>
                    <a:avLst/>
                    <a:gdLst>
                      <a:gd name="T0" fmla="*/ 157 w 313"/>
                      <a:gd name="T1" fmla="*/ 191 h 191"/>
                      <a:gd name="T2" fmla="*/ 198 w 313"/>
                      <a:gd name="T3" fmla="*/ 187 h 191"/>
                      <a:gd name="T4" fmla="*/ 235 w 313"/>
                      <a:gd name="T5" fmla="*/ 180 h 191"/>
                      <a:gd name="T6" fmla="*/ 268 w 313"/>
                      <a:gd name="T7" fmla="*/ 167 h 191"/>
                      <a:gd name="T8" fmla="*/ 293 w 313"/>
                      <a:gd name="T9" fmla="*/ 150 h 191"/>
                      <a:gd name="T10" fmla="*/ 307 w 313"/>
                      <a:gd name="T11" fmla="*/ 130 h 191"/>
                      <a:gd name="T12" fmla="*/ 313 w 313"/>
                      <a:gd name="T13" fmla="*/ 107 h 191"/>
                      <a:gd name="T14" fmla="*/ 307 w 313"/>
                      <a:gd name="T15" fmla="*/ 85 h 191"/>
                      <a:gd name="T16" fmla="*/ 293 w 313"/>
                      <a:gd name="T17" fmla="*/ 59 h 191"/>
                      <a:gd name="T18" fmla="*/ 268 w 313"/>
                      <a:gd name="T19" fmla="*/ 37 h 191"/>
                      <a:gd name="T20" fmla="*/ 235 w 313"/>
                      <a:gd name="T21" fmla="*/ 18 h 191"/>
                      <a:gd name="T22" fmla="*/ 198 w 313"/>
                      <a:gd name="T23" fmla="*/ 5 h 191"/>
                      <a:gd name="T24" fmla="*/ 157 w 313"/>
                      <a:gd name="T25" fmla="*/ 0 h 191"/>
                      <a:gd name="T26" fmla="*/ 114 w 313"/>
                      <a:gd name="T27" fmla="*/ 5 h 191"/>
                      <a:gd name="T28" fmla="*/ 77 w 313"/>
                      <a:gd name="T29" fmla="*/ 18 h 191"/>
                      <a:gd name="T30" fmla="*/ 46 w 313"/>
                      <a:gd name="T31" fmla="*/ 37 h 191"/>
                      <a:gd name="T32" fmla="*/ 22 w 313"/>
                      <a:gd name="T33" fmla="*/ 59 h 191"/>
                      <a:gd name="T34" fmla="*/ 5 w 313"/>
                      <a:gd name="T35" fmla="*/ 85 h 191"/>
                      <a:gd name="T36" fmla="*/ 0 w 313"/>
                      <a:gd name="T37" fmla="*/ 107 h 191"/>
                      <a:gd name="T38" fmla="*/ 5 w 313"/>
                      <a:gd name="T39" fmla="*/ 130 h 191"/>
                      <a:gd name="T40" fmla="*/ 22 w 313"/>
                      <a:gd name="T41" fmla="*/ 150 h 191"/>
                      <a:gd name="T42" fmla="*/ 46 w 313"/>
                      <a:gd name="T43" fmla="*/ 167 h 191"/>
                      <a:gd name="T44" fmla="*/ 77 w 313"/>
                      <a:gd name="T45" fmla="*/ 180 h 191"/>
                      <a:gd name="T46" fmla="*/ 114 w 313"/>
                      <a:gd name="T47" fmla="*/ 187 h 191"/>
                      <a:gd name="T48" fmla="*/ 157 w 313"/>
                      <a:gd name="T49" fmla="*/ 191 h 19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13"/>
                      <a:gd name="T76" fmla="*/ 0 h 191"/>
                      <a:gd name="T77" fmla="*/ 313 w 313"/>
                      <a:gd name="T78" fmla="*/ 191 h 19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13" h="191">
                        <a:moveTo>
                          <a:pt x="157" y="191"/>
                        </a:moveTo>
                        <a:lnTo>
                          <a:pt x="198" y="187"/>
                        </a:lnTo>
                        <a:lnTo>
                          <a:pt x="235" y="180"/>
                        </a:lnTo>
                        <a:lnTo>
                          <a:pt x="268" y="167"/>
                        </a:lnTo>
                        <a:lnTo>
                          <a:pt x="293" y="150"/>
                        </a:lnTo>
                        <a:lnTo>
                          <a:pt x="307" y="130"/>
                        </a:lnTo>
                        <a:lnTo>
                          <a:pt x="313" y="107"/>
                        </a:lnTo>
                        <a:lnTo>
                          <a:pt x="307" y="85"/>
                        </a:lnTo>
                        <a:lnTo>
                          <a:pt x="293" y="59"/>
                        </a:lnTo>
                        <a:lnTo>
                          <a:pt x="268" y="37"/>
                        </a:lnTo>
                        <a:lnTo>
                          <a:pt x="235" y="18"/>
                        </a:lnTo>
                        <a:lnTo>
                          <a:pt x="198" y="5"/>
                        </a:lnTo>
                        <a:lnTo>
                          <a:pt x="157" y="0"/>
                        </a:lnTo>
                        <a:lnTo>
                          <a:pt x="114" y="5"/>
                        </a:lnTo>
                        <a:lnTo>
                          <a:pt x="77" y="18"/>
                        </a:lnTo>
                        <a:lnTo>
                          <a:pt x="46" y="37"/>
                        </a:lnTo>
                        <a:lnTo>
                          <a:pt x="22" y="59"/>
                        </a:lnTo>
                        <a:lnTo>
                          <a:pt x="5" y="85"/>
                        </a:lnTo>
                        <a:lnTo>
                          <a:pt x="0" y="107"/>
                        </a:lnTo>
                        <a:lnTo>
                          <a:pt x="5" y="130"/>
                        </a:lnTo>
                        <a:lnTo>
                          <a:pt x="22" y="150"/>
                        </a:lnTo>
                        <a:lnTo>
                          <a:pt x="46" y="167"/>
                        </a:lnTo>
                        <a:lnTo>
                          <a:pt x="77" y="180"/>
                        </a:lnTo>
                        <a:lnTo>
                          <a:pt x="114" y="187"/>
                        </a:lnTo>
                        <a:lnTo>
                          <a:pt x="157" y="191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82" name="Freeform 198"/>
                  <p:cNvSpPr>
                    <a:spLocks/>
                  </p:cNvSpPr>
                  <p:nvPr/>
                </p:nvSpPr>
                <p:spPr bwMode="auto">
                  <a:xfrm>
                    <a:off x="863" y="2744"/>
                    <a:ext cx="284" cy="170"/>
                  </a:xfrm>
                  <a:custGeom>
                    <a:avLst/>
                    <a:gdLst>
                      <a:gd name="T0" fmla="*/ 143 w 284"/>
                      <a:gd name="T1" fmla="*/ 170 h 170"/>
                      <a:gd name="T2" fmla="*/ 180 w 284"/>
                      <a:gd name="T3" fmla="*/ 168 h 170"/>
                      <a:gd name="T4" fmla="*/ 214 w 284"/>
                      <a:gd name="T5" fmla="*/ 161 h 170"/>
                      <a:gd name="T6" fmla="*/ 243 w 284"/>
                      <a:gd name="T7" fmla="*/ 150 h 170"/>
                      <a:gd name="T8" fmla="*/ 266 w 284"/>
                      <a:gd name="T9" fmla="*/ 135 h 170"/>
                      <a:gd name="T10" fmla="*/ 280 w 284"/>
                      <a:gd name="T11" fmla="*/ 116 h 170"/>
                      <a:gd name="T12" fmla="*/ 284 w 284"/>
                      <a:gd name="T13" fmla="*/ 96 h 170"/>
                      <a:gd name="T14" fmla="*/ 280 w 284"/>
                      <a:gd name="T15" fmla="*/ 76 h 170"/>
                      <a:gd name="T16" fmla="*/ 266 w 284"/>
                      <a:gd name="T17" fmla="*/ 53 h 170"/>
                      <a:gd name="T18" fmla="*/ 243 w 284"/>
                      <a:gd name="T19" fmla="*/ 33 h 170"/>
                      <a:gd name="T20" fmla="*/ 214 w 284"/>
                      <a:gd name="T21" fmla="*/ 16 h 170"/>
                      <a:gd name="T22" fmla="*/ 180 w 284"/>
                      <a:gd name="T23" fmla="*/ 3 h 170"/>
                      <a:gd name="T24" fmla="*/ 143 w 284"/>
                      <a:gd name="T25" fmla="*/ 0 h 170"/>
                      <a:gd name="T26" fmla="*/ 106 w 284"/>
                      <a:gd name="T27" fmla="*/ 3 h 170"/>
                      <a:gd name="T28" fmla="*/ 71 w 284"/>
                      <a:gd name="T29" fmla="*/ 16 h 170"/>
                      <a:gd name="T30" fmla="*/ 43 w 284"/>
                      <a:gd name="T31" fmla="*/ 33 h 170"/>
                      <a:gd name="T32" fmla="*/ 21 w 284"/>
                      <a:gd name="T33" fmla="*/ 53 h 170"/>
                      <a:gd name="T34" fmla="*/ 6 w 284"/>
                      <a:gd name="T35" fmla="*/ 76 h 170"/>
                      <a:gd name="T36" fmla="*/ 0 w 284"/>
                      <a:gd name="T37" fmla="*/ 96 h 170"/>
                      <a:gd name="T38" fmla="*/ 6 w 284"/>
                      <a:gd name="T39" fmla="*/ 116 h 170"/>
                      <a:gd name="T40" fmla="*/ 21 w 284"/>
                      <a:gd name="T41" fmla="*/ 135 h 170"/>
                      <a:gd name="T42" fmla="*/ 43 w 284"/>
                      <a:gd name="T43" fmla="*/ 150 h 170"/>
                      <a:gd name="T44" fmla="*/ 71 w 284"/>
                      <a:gd name="T45" fmla="*/ 161 h 170"/>
                      <a:gd name="T46" fmla="*/ 106 w 284"/>
                      <a:gd name="T47" fmla="*/ 168 h 170"/>
                      <a:gd name="T48" fmla="*/ 143 w 284"/>
                      <a:gd name="T49" fmla="*/ 170 h 17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4"/>
                      <a:gd name="T76" fmla="*/ 0 h 170"/>
                      <a:gd name="T77" fmla="*/ 284 w 284"/>
                      <a:gd name="T78" fmla="*/ 170 h 17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4" h="170">
                        <a:moveTo>
                          <a:pt x="143" y="170"/>
                        </a:moveTo>
                        <a:lnTo>
                          <a:pt x="180" y="168"/>
                        </a:lnTo>
                        <a:lnTo>
                          <a:pt x="214" y="161"/>
                        </a:lnTo>
                        <a:lnTo>
                          <a:pt x="243" y="150"/>
                        </a:lnTo>
                        <a:lnTo>
                          <a:pt x="266" y="135"/>
                        </a:lnTo>
                        <a:lnTo>
                          <a:pt x="280" y="116"/>
                        </a:lnTo>
                        <a:lnTo>
                          <a:pt x="284" y="96"/>
                        </a:lnTo>
                        <a:lnTo>
                          <a:pt x="280" y="76"/>
                        </a:lnTo>
                        <a:lnTo>
                          <a:pt x="266" y="53"/>
                        </a:lnTo>
                        <a:lnTo>
                          <a:pt x="243" y="33"/>
                        </a:lnTo>
                        <a:lnTo>
                          <a:pt x="214" y="16"/>
                        </a:lnTo>
                        <a:lnTo>
                          <a:pt x="180" y="3"/>
                        </a:lnTo>
                        <a:lnTo>
                          <a:pt x="143" y="0"/>
                        </a:lnTo>
                        <a:lnTo>
                          <a:pt x="106" y="3"/>
                        </a:lnTo>
                        <a:lnTo>
                          <a:pt x="71" y="16"/>
                        </a:lnTo>
                        <a:lnTo>
                          <a:pt x="43" y="33"/>
                        </a:lnTo>
                        <a:lnTo>
                          <a:pt x="21" y="53"/>
                        </a:lnTo>
                        <a:lnTo>
                          <a:pt x="6" y="76"/>
                        </a:lnTo>
                        <a:lnTo>
                          <a:pt x="0" y="96"/>
                        </a:lnTo>
                        <a:lnTo>
                          <a:pt x="6" y="116"/>
                        </a:lnTo>
                        <a:lnTo>
                          <a:pt x="21" y="135"/>
                        </a:lnTo>
                        <a:lnTo>
                          <a:pt x="43" y="150"/>
                        </a:lnTo>
                        <a:lnTo>
                          <a:pt x="71" y="161"/>
                        </a:lnTo>
                        <a:lnTo>
                          <a:pt x="106" y="168"/>
                        </a:lnTo>
                        <a:lnTo>
                          <a:pt x="143" y="170"/>
                        </a:lnTo>
                        <a:close/>
                      </a:path>
                    </a:pathLst>
                  </a:custGeom>
                  <a:solidFill>
                    <a:srgbClr val="585858"/>
                  </a:solidFill>
                  <a:ln w="0">
                    <a:solidFill>
                      <a:srgbClr val="58585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83" name="Freeform 199"/>
                  <p:cNvSpPr>
                    <a:spLocks/>
                  </p:cNvSpPr>
                  <p:nvPr/>
                </p:nvSpPr>
                <p:spPr bwMode="auto">
                  <a:xfrm>
                    <a:off x="880" y="2745"/>
                    <a:ext cx="252" cy="153"/>
                  </a:xfrm>
                  <a:custGeom>
                    <a:avLst/>
                    <a:gdLst>
                      <a:gd name="T0" fmla="*/ 126 w 252"/>
                      <a:gd name="T1" fmla="*/ 153 h 153"/>
                      <a:gd name="T2" fmla="*/ 160 w 252"/>
                      <a:gd name="T3" fmla="*/ 151 h 153"/>
                      <a:gd name="T4" fmla="*/ 189 w 252"/>
                      <a:gd name="T5" fmla="*/ 143 h 153"/>
                      <a:gd name="T6" fmla="*/ 215 w 252"/>
                      <a:gd name="T7" fmla="*/ 134 h 153"/>
                      <a:gd name="T8" fmla="*/ 236 w 252"/>
                      <a:gd name="T9" fmla="*/ 119 h 153"/>
                      <a:gd name="T10" fmla="*/ 249 w 252"/>
                      <a:gd name="T11" fmla="*/ 104 h 153"/>
                      <a:gd name="T12" fmla="*/ 252 w 252"/>
                      <a:gd name="T13" fmla="*/ 86 h 153"/>
                      <a:gd name="T14" fmla="*/ 249 w 252"/>
                      <a:gd name="T15" fmla="*/ 67 h 153"/>
                      <a:gd name="T16" fmla="*/ 236 w 252"/>
                      <a:gd name="T17" fmla="*/ 49 h 153"/>
                      <a:gd name="T18" fmla="*/ 215 w 252"/>
                      <a:gd name="T19" fmla="*/ 30 h 153"/>
                      <a:gd name="T20" fmla="*/ 189 w 252"/>
                      <a:gd name="T21" fmla="*/ 13 h 153"/>
                      <a:gd name="T22" fmla="*/ 160 w 252"/>
                      <a:gd name="T23" fmla="*/ 4 h 153"/>
                      <a:gd name="T24" fmla="*/ 126 w 252"/>
                      <a:gd name="T25" fmla="*/ 0 h 153"/>
                      <a:gd name="T26" fmla="*/ 93 w 252"/>
                      <a:gd name="T27" fmla="*/ 4 h 153"/>
                      <a:gd name="T28" fmla="*/ 63 w 252"/>
                      <a:gd name="T29" fmla="*/ 13 h 153"/>
                      <a:gd name="T30" fmla="*/ 37 w 252"/>
                      <a:gd name="T31" fmla="*/ 30 h 153"/>
                      <a:gd name="T32" fmla="*/ 17 w 252"/>
                      <a:gd name="T33" fmla="*/ 49 h 153"/>
                      <a:gd name="T34" fmla="*/ 4 w 252"/>
                      <a:gd name="T35" fmla="*/ 67 h 153"/>
                      <a:gd name="T36" fmla="*/ 0 w 252"/>
                      <a:gd name="T37" fmla="*/ 86 h 153"/>
                      <a:gd name="T38" fmla="*/ 4 w 252"/>
                      <a:gd name="T39" fmla="*/ 104 h 153"/>
                      <a:gd name="T40" fmla="*/ 17 w 252"/>
                      <a:gd name="T41" fmla="*/ 119 h 153"/>
                      <a:gd name="T42" fmla="*/ 37 w 252"/>
                      <a:gd name="T43" fmla="*/ 134 h 153"/>
                      <a:gd name="T44" fmla="*/ 63 w 252"/>
                      <a:gd name="T45" fmla="*/ 143 h 153"/>
                      <a:gd name="T46" fmla="*/ 93 w 252"/>
                      <a:gd name="T47" fmla="*/ 151 h 153"/>
                      <a:gd name="T48" fmla="*/ 126 w 252"/>
                      <a:gd name="T49" fmla="*/ 153 h 153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52"/>
                      <a:gd name="T76" fmla="*/ 0 h 153"/>
                      <a:gd name="T77" fmla="*/ 252 w 252"/>
                      <a:gd name="T78" fmla="*/ 153 h 153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52" h="153">
                        <a:moveTo>
                          <a:pt x="126" y="153"/>
                        </a:moveTo>
                        <a:lnTo>
                          <a:pt x="160" y="151"/>
                        </a:lnTo>
                        <a:lnTo>
                          <a:pt x="189" y="143"/>
                        </a:lnTo>
                        <a:lnTo>
                          <a:pt x="215" y="134"/>
                        </a:lnTo>
                        <a:lnTo>
                          <a:pt x="236" y="119"/>
                        </a:lnTo>
                        <a:lnTo>
                          <a:pt x="249" y="104"/>
                        </a:lnTo>
                        <a:lnTo>
                          <a:pt x="252" y="86"/>
                        </a:lnTo>
                        <a:lnTo>
                          <a:pt x="249" y="67"/>
                        </a:lnTo>
                        <a:lnTo>
                          <a:pt x="236" y="49"/>
                        </a:lnTo>
                        <a:lnTo>
                          <a:pt x="215" y="30"/>
                        </a:lnTo>
                        <a:lnTo>
                          <a:pt x="189" y="13"/>
                        </a:lnTo>
                        <a:lnTo>
                          <a:pt x="160" y="4"/>
                        </a:lnTo>
                        <a:lnTo>
                          <a:pt x="126" y="0"/>
                        </a:lnTo>
                        <a:lnTo>
                          <a:pt x="93" y="4"/>
                        </a:lnTo>
                        <a:lnTo>
                          <a:pt x="63" y="13"/>
                        </a:lnTo>
                        <a:lnTo>
                          <a:pt x="37" y="30"/>
                        </a:lnTo>
                        <a:lnTo>
                          <a:pt x="17" y="49"/>
                        </a:lnTo>
                        <a:lnTo>
                          <a:pt x="4" y="67"/>
                        </a:lnTo>
                        <a:lnTo>
                          <a:pt x="0" y="86"/>
                        </a:lnTo>
                        <a:lnTo>
                          <a:pt x="4" y="104"/>
                        </a:lnTo>
                        <a:lnTo>
                          <a:pt x="17" y="119"/>
                        </a:lnTo>
                        <a:lnTo>
                          <a:pt x="37" y="134"/>
                        </a:lnTo>
                        <a:lnTo>
                          <a:pt x="63" y="143"/>
                        </a:lnTo>
                        <a:lnTo>
                          <a:pt x="93" y="151"/>
                        </a:lnTo>
                        <a:lnTo>
                          <a:pt x="126" y="153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84" name="Freeform 200"/>
                  <p:cNvSpPr>
                    <a:spLocks/>
                  </p:cNvSpPr>
                  <p:nvPr/>
                </p:nvSpPr>
                <p:spPr bwMode="auto">
                  <a:xfrm>
                    <a:off x="895" y="2745"/>
                    <a:ext cx="222" cy="136"/>
                  </a:xfrm>
                  <a:custGeom>
                    <a:avLst/>
                    <a:gdLst>
                      <a:gd name="T0" fmla="*/ 111 w 222"/>
                      <a:gd name="T1" fmla="*/ 136 h 136"/>
                      <a:gd name="T2" fmla="*/ 146 w 222"/>
                      <a:gd name="T3" fmla="*/ 132 h 136"/>
                      <a:gd name="T4" fmla="*/ 176 w 222"/>
                      <a:gd name="T5" fmla="*/ 125 h 136"/>
                      <a:gd name="T6" fmla="*/ 200 w 222"/>
                      <a:gd name="T7" fmla="*/ 112 h 136"/>
                      <a:gd name="T8" fmla="*/ 217 w 222"/>
                      <a:gd name="T9" fmla="*/ 95 h 136"/>
                      <a:gd name="T10" fmla="*/ 222 w 222"/>
                      <a:gd name="T11" fmla="*/ 78 h 136"/>
                      <a:gd name="T12" fmla="*/ 219 w 222"/>
                      <a:gd name="T13" fmla="*/ 62 h 136"/>
                      <a:gd name="T14" fmla="*/ 208 w 222"/>
                      <a:gd name="T15" fmla="*/ 43 h 136"/>
                      <a:gd name="T16" fmla="*/ 189 w 222"/>
                      <a:gd name="T17" fmla="*/ 26 h 136"/>
                      <a:gd name="T18" fmla="*/ 167 w 222"/>
                      <a:gd name="T19" fmla="*/ 13 h 136"/>
                      <a:gd name="T20" fmla="*/ 141 w 222"/>
                      <a:gd name="T21" fmla="*/ 4 h 136"/>
                      <a:gd name="T22" fmla="*/ 111 w 222"/>
                      <a:gd name="T23" fmla="*/ 0 h 136"/>
                      <a:gd name="T24" fmla="*/ 81 w 222"/>
                      <a:gd name="T25" fmla="*/ 4 h 136"/>
                      <a:gd name="T26" fmla="*/ 56 w 222"/>
                      <a:gd name="T27" fmla="*/ 13 h 136"/>
                      <a:gd name="T28" fmla="*/ 33 w 222"/>
                      <a:gd name="T29" fmla="*/ 26 h 136"/>
                      <a:gd name="T30" fmla="*/ 15 w 222"/>
                      <a:gd name="T31" fmla="*/ 43 h 136"/>
                      <a:gd name="T32" fmla="*/ 4 w 222"/>
                      <a:gd name="T33" fmla="*/ 62 h 136"/>
                      <a:gd name="T34" fmla="*/ 0 w 222"/>
                      <a:gd name="T35" fmla="*/ 78 h 136"/>
                      <a:gd name="T36" fmla="*/ 5 w 222"/>
                      <a:gd name="T37" fmla="*/ 95 h 136"/>
                      <a:gd name="T38" fmla="*/ 22 w 222"/>
                      <a:gd name="T39" fmla="*/ 112 h 136"/>
                      <a:gd name="T40" fmla="*/ 46 w 222"/>
                      <a:gd name="T41" fmla="*/ 125 h 136"/>
                      <a:gd name="T42" fmla="*/ 76 w 222"/>
                      <a:gd name="T43" fmla="*/ 132 h 136"/>
                      <a:gd name="T44" fmla="*/ 111 w 222"/>
                      <a:gd name="T45" fmla="*/ 136 h 1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22"/>
                      <a:gd name="T70" fmla="*/ 0 h 136"/>
                      <a:gd name="T71" fmla="*/ 222 w 222"/>
                      <a:gd name="T72" fmla="*/ 136 h 1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22" h="136">
                        <a:moveTo>
                          <a:pt x="111" y="136"/>
                        </a:moveTo>
                        <a:lnTo>
                          <a:pt x="146" y="132"/>
                        </a:lnTo>
                        <a:lnTo>
                          <a:pt x="176" y="125"/>
                        </a:lnTo>
                        <a:lnTo>
                          <a:pt x="200" y="112"/>
                        </a:lnTo>
                        <a:lnTo>
                          <a:pt x="217" y="95"/>
                        </a:lnTo>
                        <a:lnTo>
                          <a:pt x="222" y="78"/>
                        </a:lnTo>
                        <a:lnTo>
                          <a:pt x="219" y="62"/>
                        </a:lnTo>
                        <a:lnTo>
                          <a:pt x="208" y="43"/>
                        </a:lnTo>
                        <a:lnTo>
                          <a:pt x="189" y="26"/>
                        </a:lnTo>
                        <a:lnTo>
                          <a:pt x="167" y="13"/>
                        </a:lnTo>
                        <a:lnTo>
                          <a:pt x="141" y="4"/>
                        </a:lnTo>
                        <a:lnTo>
                          <a:pt x="111" y="0"/>
                        </a:lnTo>
                        <a:lnTo>
                          <a:pt x="81" y="4"/>
                        </a:lnTo>
                        <a:lnTo>
                          <a:pt x="56" y="13"/>
                        </a:lnTo>
                        <a:lnTo>
                          <a:pt x="33" y="26"/>
                        </a:lnTo>
                        <a:lnTo>
                          <a:pt x="15" y="43"/>
                        </a:lnTo>
                        <a:lnTo>
                          <a:pt x="4" y="62"/>
                        </a:lnTo>
                        <a:lnTo>
                          <a:pt x="0" y="78"/>
                        </a:lnTo>
                        <a:lnTo>
                          <a:pt x="5" y="95"/>
                        </a:lnTo>
                        <a:lnTo>
                          <a:pt x="22" y="112"/>
                        </a:lnTo>
                        <a:lnTo>
                          <a:pt x="46" y="125"/>
                        </a:lnTo>
                        <a:lnTo>
                          <a:pt x="76" y="132"/>
                        </a:lnTo>
                        <a:lnTo>
                          <a:pt x="111" y="136"/>
                        </a:lnTo>
                        <a:close/>
                      </a:path>
                    </a:pathLst>
                  </a:custGeom>
                  <a:solidFill>
                    <a:srgbClr val="878787"/>
                  </a:solidFill>
                  <a:ln w="0">
                    <a:solidFill>
                      <a:srgbClr val="87878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85" name="Freeform 201"/>
                  <p:cNvSpPr>
                    <a:spLocks/>
                  </p:cNvSpPr>
                  <p:nvPr/>
                </p:nvSpPr>
                <p:spPr bwMode="auto">
                  <a:xfrm>
                    <a:off x="910" y="2747"/>
                    <a:ext cx="193" cy="117"/>
                  </a:xfrm>
                  <a:custGeom>
                    <a:avLst/>
                    <a:gdLst>
                      <a:gd name="T0" fmla="*/ 96 w 193"/>
                      <a:gd name="T1" fmla="*/ 117 h 117"/>
                      <a:gd name="T2" fmla="*/ 126 w 193"/>
                      <a:gd name="T3" fmla="*/ 113 h 117"/>
                      <a:gd name="T4" fmla="*/ 154 w 193"/>
                      <a:gd name="T5" fmla="*/ 106 h 117"/>
                      <a:gd name="T6" fmla="*/ 174 w 193"/>
                      <a:gd name="T7" fmla="*/ 97 h 117"/>
                      <a:gd name="T8" fmla="*/ 187 w 193"/>
                      <a:gd name="T9" fmla="*/ 82 h 117"/>
                      <a:gd name="T10" fmla="*/ 193 w 193"/>
                      <a:gd name="T11" fmla="*/ 67 h 117"/>
                      <a:gd name="T12" fmla="*/ 187 w 193"/>
                      <a:gd name="T13" fmla="*/ 49 h 117"/>
                      <a:gd name="T14" fmla="*/ 174 w 193"/>
                      <a:gd name="T15" fmla="*/ 32 h 117"/>
                      <a:gd name="T16" fmla="*/ 154 w 193"/>
                      <a:gd name="T17" fmla="*/ 15 h 117"/>
                      <a:gd name="T18" fmla="*/ 126 w 193"/>
                      <a:gd name="T19" fmla="*/ 4 h 117"/>
                      <a:gd name="T20" fmla="*/ 96 w 193"/>
                      <a:gd name="T21" fmla="*/ 0 h 117"/>
                      <a:gd name="T22" fmla="*/ 66 w 193"/>
                      <a:gd name="T23" fmla="*/ 4 h 117"/>
                      <a:gd name="T24" fmla="*/ 41 w 193"/>
                      <a:gd name="T25" fmla="*/ 15 h 117"/>
                      <a:gd name="T26" fmla="*/ 18 w 193"/>
                      <a:gd name="T27" fmla="*/ 32 h 117"/>
                      <a:gd name="T28" fmla="*/ 5 w 193"/>
                      <a:gd name="T29" fmla="*/ 49 h 117"/>
                      <a:gd name="T30" fmla="*/ 0 w 193"/>
                      <a:gd name="T31" fmla="*/ 67 h 117"/>
                      <a:gd name="T32" fmla="*/ 5 w 193"/>
                      <a:gd name="T33" fmla="*/ 82 h 117"/>
                      <a:gd name="T34" fmla="*/ 18 w 193"/>
                      <a:gd name="T35" fmla="*/ 97 h 117"/>
                      <a:gd name="T36" fmla="*/ 41 w 193"/>
                      <a:gd name="T37" fmla="*/ 106 h 117"/>
                      <a:gd name="T38" fmla="*/ 66 w 193"/>
                      <a:gd name="T39" fmla="*/ 113 h 117"/>
                      <a:gd name="T40" fmla="*/ 96 w 193"/>
                      <a:gd name="T41" fmla="*/ 117 h 11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93"/>
                      <a:gd name="T64" fmla="*/ 0 h 117"/>
                      <a:gd name="T65" fmla="*/ 193 w 193"/>
                      <a:gd name="T66" fmla="*/ 117 h 11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93" h="117">
                        <a:moveTo>
                          <a:pt x="96" y="117"/>
                        </a:moveTo>
                        <a:lnTo>
                          <a:pt x="126" y="113"/>
                        </a:lnTo>
                        <a:lnTo>
                          <a:pt x="154" y="106"/>
                        </a:lnTo>
                        <a:lnTo>
                          <a:pt x="174" y="97"/>
                        </a:lnTo>
                        <a:lnTo>
                          <a:pt x="187" y="82"/>
                        </a:lnTo>
                        <a:lnTo>
                          <a:pt x="193" y="67"/>
                        </a:lnTo>
                        <a:lnTo>
                          <a:pt x="187" y="49"/>
                        </a:lnTo>
                        <a:lnTo>
                          <a:pt x="174" y="32"/>
                        </a:lnTo>
                        <a:lnTo>
                          <a:pt x="154" y="15"/>
                        </a:lnTo>
                        <a:lnTo>
                          <a:pt x="126" y="4"/>
                        </a:lnTo>
                        <a:lnTo>
                          <a:pt x="96" y="0"/>
                        </a:lnTo>
                        <a:lnTo>
                          <a:pt x="66" y="4"/>
                        </a:lnTo>
                        <a:lnTo>
                          <a:pt x="41" y="15"/>
                        </a:lnTo>
                        <a:lnTo>
                          <a:pt x="18" y="32"/>
                        </a:lnTo>
                        <a:lnTo>
                          <a:pt x="5" y="49"/>
                        </a:lnTo>
                        <a:lnTo>
                          <a:pt x="0" y="67"/>
                        </a:lnTo>
                        <a:lnTo>
                          <a:pt x="5" y="82"/>
                        </a:lnTo>
                        <a:lnTo>
                          <a:pt x="18" y="97"/>
                        </a:lnTo>
                        <a:lnTo>
                          <a:pt x="41" y="106"/>
                        </a:lnTo>
                        <a:lnTo>
                          <a:pt x="66" y="113"/>
                        </a:lnTo>
                        <a:lnTo>
                          <a:pt x="96" y="117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0">
                    <a:solidFill>
                      <a:srgbClr val="9F9F9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86" name="Freeform 202"/>
                  <p:cNvSpPr>
                    <a:spLocks/>
                  </p:cNvSpPr>
                  <p:nvPr/>
                </p:nvSpPr>
                <p:spPr bwMode="auto">
                  <a:xfrm>
                    <a:off x="926" y="2749"/>
                    <a:ext cx="162" cy="97"/>
                  </a:xfrm>
                  <a:custGeom>
                    <a:avLst/>
                    <a:gdLst>
                      <a:gd name="T0" fmla="*/ 80 w 162"/>
                      <a:gd name="T1" fmla="*/ 97 h 97"/>
                      <a:gd name="T2" fmla="*/ 106 w 162"/>
                      <a:gd name="T3" fmla="*/ 95 h 97"/>
                      <a:gd name="T4" fmla="*/ 128 w 162"/>
                      <a:gd name="T5" fmla="*/ 89 h 97"/>
                      <a:gd name="T6" fmla="*/ 145 w 162"/>
                      <a:gd name="T7" fmla="*/ 80 h 97"/>
                      <a:gd name="T8" fmla="*/ 158 w 162"/>
                      <a:gd name="T9" fmla="*/ 69 h 97"/>
                      <a:gd name="T10" fmla="*/ 162 w 162"/>
                      <a:gd name="T11" fmla="*/ 56 h 97"/>
                      <a:gd name="T12" fmla="*/ 158 w 162"/>
                      <a:gd name="T13" fmla="*/ 41 h 97"/>
                      <a:gd name="T14" fmla="*/ 145 w 162"/>
                      <a:gd name="T15" fmla="*/ 26 h 97"/>
                      <a:gd name="T16" fmla="*/ 128 w 162"/>
                      <a:gd name="T17" fmla="*/ 13 h 97"/>
                      <a:gd name="T18" fmla="*/ 106 w 162"/>
                      <a:gd name="T19" fmla="*/ 4 h 97"/>
                      <a:gd name="T20" fmla="*/ 80 w 162"/>
                      <a:gd name="T21" fmla="*/ 0 h 97"/>
                      <a:gd name="T22" fmla="*/ 54 w 162"/>
                      <a:gd name="T23" fmla="*/ 4 h 97"/>
                      <a:gd name="T24" fmla="*/ 34 w 162"/>
                      <a:gd name="T25" fmla="*/ 13 h 97"/>
                      <a:gd name="T26" fmla="*/ 15 w 162"/>
                      <a:gd name="T27" fmla="*/ 26 h 97"/>
                      <a:gd name="T28" fmla="*/ 4 w 162"/>
                      <a:gd name="T29" fmla="*/ 41 h 97"/>
                      <a:gd name="T30" fmla="*/ 0 w 162"/>
                      <a:gd name="T31" fmla="*/ 56 h 97"/>
                      <a:gd name="T32" fmla="*/ 4 w 162"/>
                      <a:gd name="T33" fmla="*/ 69 h 97"/>
                      <a:gd name="T34" fmla="*/ 15 w 162"/>
                      <a:gd name="T35" fmla="*/ 80 h 97"/>
                      <a:gd name="T36" fmla="*/ 34 w 162"/>
                      <a:gd name="T37" fmla="*/ 89 h 97"/>
                      <a:gd name="T38" fmla="*/ 54 w 162"/>
                      <a:gd name="T39" fmla="*/ 95 h 97"/>
                      <a:gd name="T40" fmla="*/ 80 w 162"/>
                      <a:gd name="T41" fmla="*/ 97 h 9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62"/>
                      <a:gd name="T64" fmla="*/ 0 h 97"/>
                      <a:gd name="T65" fmla="*/ 162 w 162"/>
                      <a:gd name="T66" fmla="*/ 97 h 9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62" h="97">
                        <a:moveTo>
                          <a:pt x="80" y="97"/>
                        </a:moveTo>
                        <a:lnTo>
                          <a:pt x="106" y="95"/>
                        </a:lnTo>
                        <a:lnTo>
                          <a:pt x="128" y="89"/>
                        </a:lnTo>
                        <a:lnTo>
                          <a:pt x="145" y="80"/>
                        </a:lnTo>
                        <a:lnTo>
                          <a:pt x="158" y="69"/>
                        </a:lnTo>
                        <a:lnTo>
                          <a:pt x="162" y="56"/>
                        </a:lnTo>
                        <a:lnTo>
                          <a:pt x="158" y="41"/>
                        </a:lnTo>
                        <a:lnTo>
                          <a:pt x="145" y="26"/>
                        </a:lnTo>
                        <a:lnTo>
                          <a:pt x="128" y="13"/>
                        </a:lnTo>
                        <a:lnTo>
                          <a:pt x="106" y="4"/>
                        </a:lnTo>
                        <a:lnTo>
                          <a:pt x="80" y="0"/>
                        </a:lnTo>
                        <a:lnTo>
                          <a:pt x="54" y="4"/>
                        </a:lnTo>
                        <a:lnTo>
                          <a:pt x="34" y="13"/>
                        </a:lnTo>
                        <a:lnTo>
                          <a:pt x="15" y="26"/>
                        </a:lnTo>
                        <a:lnTo>
                          <a:pt x="4" y="41"/>
                        </a:lnTo>
                        <a:lnTo>
                          <a:pt x="0" y="56"/>
                        </a:lnTo>
                        <a:lnTo>
                          <a:pt x="4" y="69"/>
                        </a:lnTo>
                        <a:lnTo>
                          <a:pt x="15" y="80"/>
                        </a:lnTo>
                        <a:lnTo>
                          <a:pt x="34" y="89"/>
                        </a:lnTo>
                        <a:lnTo>
                          <a:pt x="54" y="95"/>
                        </a:lnTo>
                        <a:lnTo>
                          <a:pt x="80" y="97"/>
                        </a:lnTo>
                        <a:close/>
                      </a:path>
                    </a:pathLst>
                  </a:custGeom>
                  <a:solidFill>
                    <a:srgbClr val="B7B7B7"/>
                  </a:solidFill>
                  <a:ln w="0">
                    <a:solidFill>
                      <a:srgbClr val="B7B7B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87" name="Freeform 203"/>
                  <p:cNvSpPr>
                    <a:spLocks/>
                  </p:cNvSpPr>
                  <p:nvPr/>
                </p:nvSpPr>
                <p:spPr bwMode="auto">
                  <a:xfrm>
                    <a:off x="941" y="2751"/>
                    <a:ext cx="132" cy="78"/>
                  </a:xfrm>
                  <a:custGeom>
                    <a:avLst/>
                    <a:gdLst>
                      <a:gd name="T0" fmla="*/ 65 w 132"/>
                      <a:gd name="T1" fmla="*/ 78 h 78"/>
                      <a:gd name="T2" fmla="*/ 91 w 132"/>
                      <a:gd name="T3" fmla="*/ 76 h 78"/>
                      <a:gd name="T4" fmla="*/ 111 w 132"/>
                      <a:gd name="T5" fmla="*/ 69 h 78"/>
                      <a:gd name="T6" fmla="*/ 126 w 132"/>
                      <a:gd name="T7" fmla="*/ 58 h 78"/>
                      <a:gd name="T8" fmla="*/ 132 w 132"/>
                      <a:gd name="T9" fmla="*/ 45 h 78"/>
                      <a:gd name="T10" fmla="*/ 126 w 132"/>
                      <a:gd name="T11" fmla="*/ 30 h 78"/>
                      <a:gd name="T12" fmla="*/ 111 w 132"/>
                      <a:gd name="T13" fmla="*/ 15 h 78"/>
                      <a:gd name="T14" fmla="*/ 91 w 132"/>
                      <a:gd name="T15" fmla="*/ 4 h 78"/>
                      <a:gd name="T16" fmla="*/ 65 w 132"/>
                      <a:gd name="T17" fmla="*/ 0 h 78"/>
                      <a:gd name="T18" fmla="*/ 41 w 132"/>
                      <a:gd name="T19" fmla="*/ 4 h 78"/>
                      <a:gd name="T20" fmla="*/ 19 w 132"/>
                      <a:gd name="T21" fmla="*/ 15 h 78"/>
                      <a:gd name="T22" fmla="*/ 6 w 132"/>
                      <a:gd name="T23" fmla="*/ 30 h 78"/>
                      <a:gd name="T24" fmla="*/ 0 w 132"/>
                      <a:gd name="T25" fmla="*/ 45 h 78"/>
                      <a:gd name="T26" fmla="*/ 6 w 132"/>
                      <a:gd name="T27" fmla="*/ 58 h 78"/>
                      <a:gd name="T28" fmla="*/ 19 w 132"/>
                      <a:gd name="T29" fmla="*/ 69 h 78"/>
                      <a:gd name="T30" fmla="*/ 41 w 132"/>
                      <a:gd name="T31" fmla="*/ 76 h 78"/>
                      <a:gd name="T32" fmla="*/ 65 w 132"/>
                      <a:gd name="T33" fmla="*/ 78 h 7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32"/>
                      <a:gd name="T52" fmla="*/ 0 h 78"/>
                      <a:gd name="T53" fmla="*/ 132 w 132"/>
                      <a:gd name="T54" fmla="*/ 78 h 7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32" h="78">
                        <a:moveTo>
                          <a:pt x="65" y="78"/>
                        </a:moveTo>
                        <a:lnTo>
                          <a:pt x="91" y="76"/>
                        </a:lnTo>
                        <a:lnTo>
                          <a:pt x="111" y="69"/>
                        </a:lnTo>
                        <a:lnTo>
                          <a:pt x="126" y="58"/>
                        </a:lnTo>
                        <a:lnTo>
                          <a:pt x="132" y="45"/>
                        </a:lnTo>
                        <a:lnTo>
                          <a:pt x="126" y="30"/>
                        </a:lnTo>
                        <a:lnTo>
                          <a:pt x="111" y="15"/>
                        </a:lnTo>
                        <a:lnTo>
                          <a:pt x="91" y="4"/>
                        </a:lnTo>
                        <a:lnTo>
                          <a:pt x="65" y="0"/>
                        </a:lnTo>
                        <a:lnTo>
                          <a:pt x="41" y="4"/>
                        </a:lnTo>
                        <a:lnTo>
                          <a:pt x="19" y="15"/>
                        </a:lnTo>
                        <a:lnTo>
                          <a:pt x="6" y="30"/>
                        </a:lnTo>
                        <a:lnTo>
                          <a:pt x="0" y="45"/>
                        </a:lnTo>
                        <a:lnTo>
                          <a:pt x="6" y="58"/>
                        </a:lnTo>
                        <a:lnTo>
                          <a:pt x="19" y="69"/>
                        </a:lnTo>
                        <a:lnTo>
                          <a:pt x="41" y="76"/>
                        </a:lnTo>
                        <a:lnTo>
                          <a:pt x="65" y="78"/>
                        </a:lnTo>
                        <a:close/>
                      </a:path>
                    </a:pathLst>
                  </a:custGeom>
                  <a:solidFill>
                    <a:srgbClr val="CFCFCF"/>
                  </a:solidFill>
                  <a:ln w="0">
                    <a:solidFill>
                      <a:srgbClr val="CFCFC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88" name="Freeform 204"/>
                  <p:cNvSpPr>
                    <a:spLocks/>
                  </p:cNvSpPr>
                  <p:nvPr/>
                </p:nvSpPr>
                <p:spPr bwMode="auto">
                  <a:xfrm>
                    <a:off x="956" y="2751"/>
                    <a:ext cx="100" cy="61"/>
                  </a:xfrm>
                  <a:custGeom>
                    <a:avLst/>
                    <a:gdLst>
                      <a:gd name="T0" fmla="*/ 50 w 100"/>
                      <a:gd name="T1" fmla="*/ 61 h 61"/>
                      <a:gd name="T2" fmla="*/ 71 w 100"/>
                      <a:gd name="T3" fmla="*/ 59 h 61"/>
                      <a:gd name="T4" fmla="*/ 87 w 100"/>
                      <a:gd name="T5" fmla="*/ 54 h 61"/>
                      <a:gd name="T6" fmla="*/ 96 w 100"/>
                      <a:gd name="T7" fmla="*/ 45 h 61"/>
                      <a:gd name="T8" fmla="*/ 100 w 100"/>
                      <a:gd name="T9" fmla="*/ 35 h 61"/>
                      <a:gd name="T10" fmla="*/ 96 w 100"/>
                      <a:gd name="T11" fmla="*/ 24 h 61"/>
                      <a:gd name="T12" fmla="*/ 87 w 100"/>
                      <a:gd name="T13" fmla="*/ 13 h 61"/>
                      <a:gd name="T14" fmla="*/ 71 w 100"/>
                      <a:gd name="T15" fmla="*/ 4 h 61"/>
                      <a:gd name="T16" fmla="*/ 50 w 100"/>
                      <a:gd name="T17" fmla="*/ 0 h 61"/>
                      <a:gd name="T18" fmla="*/ 32 w 100"/>
                      <a:gd name="T19" fmla="*/ 4 h 61"/>
                      <a:gd name="T20" fmla="*/ 15 w 100"/>
                      <a:gd name="T21" fmla="*/ 13 h 61"/>
                      <a:gd name="T22" fmla="*/ 6 w 100"/>
                      <a:gd name="T23" fmla="*/ 24 h 61"/>
                      <a:gd name="T24" fmla="*/ 0 w 100"/>
                      <a:gd name="T25" fmla="*/ 35 h 61"/>
                      <a:gd name="T26" fmla="*/ 6 w 100"/>
                      <a:gd name="T27" fmla="*/ 45 h 61"/>
                      <a:gd name="T28" fmla="*/ 15 w 100"/>
                      <a:gd name="T29" fmla="*/ 54 h 61"/>
                      <a:gd name="T30" fmla="*/ 32 w 100"/>
                      <a:gd name="T31" fmla="*/ 59 h 61"/>
                      <a:gd name="T32" fmla="*/ 50 w 100"/>
                      <a:gd name="T33" fmla="*/ 61 h 6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00"/>
                      <a:gd name="T52" fmla="*/ 0 h 61"/>
                      <a:gd name="T53" fmla="*/ 100 w 100"/>
                      <a:gd name="T54" fmla="*/ 61 h 61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00" h="61">
                        <a:moveTo>
                          <a:pt x="50" y="61"/>
                        </a:moveTo>
                        <a:lnTo>
                          <a:pt x="71" y="59"/>
                        </a:lnTo>
                        <a:lnTo>
                          <a:pt x="87" y="54"/>
                        </a:lnTo>
                        <a:lnTo>
                          <a:pt x="96" y="45"/>
                        </a:lnTo>
                        <a:lnTo>
                          <a:pt x="100" y="35"/>
                        </a:lnTo>
                        <a:lnTo>
                          <a:pt x="96" y="24"/>
                        </a:lnTo>
                        <a:lnTo>
                          <a:pt x="87" y="13"/>
                        </a:lnTo>
                        <a:lnTo>
                          <a:pt x="71" y="4"/>
                        </a:lnTo>
                        <a:lnTo>
                          <a:pt x="50" y="0"/>
                        </a:lnTo>
                        <a:lnTo>
                          <a:pt x="32" y="4"/>
                        </a:lnTo>
                        <a:lnTo>
                          <a:pt x="15" y="13"/>
                        </a:lnTo>
                        <a:lnTo>
                          <a:pt x="6" y="24"/>
                        </a:lnTo>
                        <a:lnTo>
                          <a:pt x="0" y="35"/>
                        </a:lnTo>
                        <a:lnTo>
                          <a:pt x="6" y="45"/>
                        </a:lnTo>
                        <a:lnTo>
                          <a:pt x="15" y="54"/>
                        </a:lnTo>
                        <a:lnTo>
                          <a:pt x="32" y="59"/>
                        </a:ln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rgbClr val="E7E7E7"/>
                  </a:solidFill>
                  <a:ln w="0">
                    <a:solidFill>
                      <a:srgbClr val="E7E7E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89" name="Freeform 205"/>
                  <p:cNvSpPr>
                    <a:spLocks/>
                  </p:cNvSpPr>
                  <p:nvPr/>
                </p:nvSpPr>
                <p:spPr bwMode="auto">
                  <a:xfrm>
                    <a:off x="1167" y="3025"/>
                    <a:ext cx="219" cy="134"/>
                  </a:xfrm>
                  <a:custGeom>
                    <a:avLst/>
                    <a:gdLst>
                      <a:gd name="T0" fmla="*/ 110 w 219"/>
                      <a:gd name="T1" fmla="*/ 134 h 134"/>
                      <a:gd name="T2" fmla="*/ 145 w 219"/>
                      <a:gd name="T3" fmla="*/ 130 h 134"/>
                      <a:gd name="T4" fmla="*/ 175 w 219"/>
                      <a:gd name="T5" fmla="*/ 123 h 134"/>
                      <a:gd name="T6" fmla="*/ 199 w 219"/>
                      <a:gd name="T7" fmla="*/ 110 h 134"/>
                      <a:gd name="T8" fmla="*/ 214 w 219"/>
                      <a:gd name="T9" fmla="*/ 95 h 134"/>
                      <a:gd name="T10" fmla="*/ 219 w 219"/>
                      <a:gd name="T11" fmla="*/ 76 h 134"/>
                      <a:gd name="T12" fmla="*/ 214 w 219"/>
                      <a:gd name="T13" fmla="*/ 56 h 134"/>
                      <a:gd name="T14" fmla="*/ 199 w 219"/>
                      <a:gd name="T15" fmla="*/ 36 h 134"/>
                      <a:gd name="T16" fmla="*/ 175 w 219"/>
                      <a:gd name="T17" fmla="*/ 19 h 134"/>
                      <a:gd name="T18" fmla="*/ 145 w 219"/>
                      <a:gd name="T19" fmla="*/ 6 h 134"/>
                      <a:gd name="T20" fmla="*/ 110 w 219"/>
                      <a:gd name="T21" fmla="*/ 0 h 134"/>
                      <a:gd name="T22" fmla="*/ 75 w 219"/>
                      <a:gd name="T23" fmla="*/ 6 h 134"/>
                      <a:gd name="T24" fmla="*/ 45 w 219"/>
                      <a:gd name="T25" fmla="*/ 19 h 134"/>
                      <a:gd name="T26" fmla="*/ 21 w 219"/>
                      <a:gd name="T27" fmla="*/ 36 h 134"/>
                      <a:gd name="T28" fmla="*/ 6 w 219"/>
                      <a:gd name="T29" fmla="*/ 56 h 134"/>
                      <a:gd name="T30" fmla="*/ 0 w 219"/>
                      <a:gd name="T31" fmla="*/ 76 h 134"/>
                      <a:gd name="T32" fmla="*/ 6 w 219"/>
                      <a:gd name="T33" fmla="*/ 95 h 134"/>
                      <a:gd name="T34" fmla="*/ 21 w 219"/>
                      <a:gd name="T35" fmla="*/ 110 h 134"/>
                      <a:gd name="T36" fmla="*/ 45 w 219"/>
                      <a:gd name="T37" fmla="*/ 123 h 134"/>
                      <a:gd name="T38" fmla="*/ 75 w 219"/>
                      <a:gd name="T39" fmla="*/ 130 h 134"/>
                      <a:gd name="T40" fmla="*/ 110 w 219"/>
                      <a:gd name="T41" fmla="*/ 134 h 13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19"/>
                      <a:gd name="T64" fmla="*/ 0 h 134"/>
                      <a:gd name="T65" fmla="*/ 219 w 219"/>
                      <a:gd name="T66" fmla="*/ 134 h 13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19" h="134">
                        <a:moveTo>
                          <a:pt x="110" y="134"/>
                        </a:moveTo>
                        <a:lnTo>
                          <a:pt x="145" y="130"/>
                        </a:lnTo>
                        <a:lnTo>
                          <a:pt x="175" y="123"/>
                        </a:lnTo>
                        <a:lnTo>
                          <a:pt x="199" y="110"/>
                        </a:lnTo>
                        <a:lnTo>
                          <a:pt x="214" y="95"/>
                        </a:lnTo>
                        <a:lnTo>
                          <a:pt x="219" y="76"/>
                        </a:lnTo>
                        <a:lnTo>
                          <a:pt x="214" y="56"/>
                        </a:lnTo>
                        <a:lnTo>
                          <a:pt x="199" y="36"/>
                        </a:lnTo>
                        <a:lnTo>
                          <a:pt x="175" y="19"/>
                        </a:lnTo>
                        <a:lnTo>
                          <a:pt x="145" y="6"/>
                        </a:lnTo>
                        <a:lnTo>
                          <a:pt x="110" y="0"/>
                        </a:lnTo>
                        <a:lnTo>
                          <a:pt x="75" y="6"/>
                        </a:lnTo>
                        <a:lnTo>
                          <a:pt x="45" y="19"/>
                        </a:lnTo>
                        <a:lnTo>
                          <a:pt x="21" y="36"/>
                        </a:lnTo>
                        <a:lnTo>
                          <a:pt x="6" y="56"/>
                        </a:lnTo>
                        <a:lnTo>
                          <a:pt x="0" y="76"/>
                        </a:lnTo>
                        <a:lnTo>
                          <a:pt x="6" y="95"/>
                        </a:lnTo>
                        <a:lnTo>
                          <a:pt x="21" y="110"/>
                        </a:lnTo>
                        <a:lnTo>
                          <a:pt x="45" y="123"/>
                        </a:lnTo>
                        <a:lnTo>
                          <a:pt x="75" y="130"/>
                        </a:lnTo>
                        <a:lnTo>
                          <a:pt x="110" y="134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90" name="Freeform 206"/>
                  <p:cNvSpPr>
                    <a:spLocks/>
                  </p:cNvSpPr>
                  <p:nvPr/>
                </p:nvSpPr>
                <p:spPr bwMode="auto">
                  <a:xfrm>
                    <a:off x="1117" y="3114"/>
                    <a:ext cx="269" cy="247"/>
                  </a:xfrm>
                  <a:custGeom>
                    <a:avLst/>
                    <a:gdLst>
                      <a:gd name="T0" fmla="*/ 119 w 269"/>
                      <a:gd name="T1" fmla="*/ 247 h 247"/>
                      <a:gd name="T2" fmla="*/ 88 w 269"/>
                      <a:gd name="T3" fmla="*/ 243 h 247"/>
                      <a:gd name="T4" fmla="*/ 62 w 269"/>
                      <a:gd name="T5" fmla="*/ 236 h 247"/>
                      <a:gd name="T6" fmla="*/ 41 w 269"/>
                      <a:gd name="T7" fmla="*/ 225 h 247"/>
                      <a:gd name="T8" fmla="*/ 26 w 269"/>
                      <a:gd name="T9" fmla="*/ 212 h 247"/>
                      <a:gd name="T10" fmla="*/ 15 w 269"/>
                      <a:gd name="T11" fmla="*/ 199 h 247"/>
                      <a:gd name="T12" fmla="*/ 8 w 269"/>
                      <a:gd name="T13" fmla="*/ 188 h 247"/>
                      <a:gd name="T14" fmla="*/ 2 w 269"/>
                      <a:gd name="T15" fmla="*/ 178 h 247"/>
                      <a:gd name="T16" fmla="*/ 0 w 269"/>
                      <a:gd name="T17" fmla="*/ 171 h 247"/>
                      <a:gd name="T18" fmla="*/ 0 w 269"/>
                      <a:gd name="T19" fmla="*/ 167 h 247"/>
                      <a:gd name="T20" fmla="*/ 0 w 269"/>
                      <a:gd name="T21" fmla="*/ 0 h 247"/>
                      <a:gd name="T22" fmla="*/ 269 w 269"/>
                      <a:gd name="T23" fmla="*/ 2 h 247"/>
                      <a:gd name="T24" fmla="*/ 269 w 269"/>
                      <a:gd name="T25" fmla="*/ 165 h 247"/>
                      <a:gd name="T26" fmla="*/ 262 w 269"/>
                      <a:gd name="T27" fmla="*/ 180 h 247"/>
                      <a:gd name="T28" fmla="*/ 254 w 269"/>
                      <a:gd name="T29" fmla="*/ 195 h 247"/>
                      <a:gd name="T30" fmla="*/ 249 w 269"/>
                      <a:gd name="T31" fmla="*/ 206 h 247"/>
                      <a:gd name="T32" fmla="*/ 245 w 269"/>
                      <a:gd name="T33" fmla="*/ 210 h 247"/>
                      <a:gd name="T34" fmla="*/ 230 w 269"/>
                      <a:gd name="T35" fmla="*/ 223 h 247"/>
                      <a:gd name="T36" fmla="*/ 208 w 269"/>
                      <a:gd name="T37" fmla="*/ 232 h 247"/>
                      <a:gd name="T38" fmla="*/ 184 w 269"/>
                      <a:gd name="T39" fmla="*/ 240 h 247"/>
                      <a:gd name="T40" fmla="*/ 160 w 269"/>
                      <a:gd name="T41" fmla="*/ 243 h 247"/>
                      <a:gd name="T42" fmla="*/ 139 w 269"/>
                      <a:gd name="T43" fmla="*/ 247 h 247"/>
                      <a:gd name="T44" fmla="*/ 125 w 269"/>
                      <a:gd name="T45" fmla="*/ 247 h 247"/>
                      <a:gd name="T46" fmla="*/ 119 w 269"/>
                      <a:gd name="T47" fmla="*/ 247 h 24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69"/>
                      <a:gd name="T73" fmla="*/ 0 h 247"/>
                      <a:gd name="T74" fmla="*/ 269 w 269"/>
                      <a:gd name="T75" fmla="*/ 247 h 247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69" h="247">
                        <a:moveTo>
                          <a:pt x="119" y="247"/>
                        </a:moveTo>
                        <a:lnTo>
                          <a:pt x="88" y="243"/>
                        </a:lnTo>
                        <a:lnTo>
                          <a:pt x="62" y="236"/>
                        </a:lnTo>
                        <a:lnTo>
                          <a:pt x="41" y="225"/>
                        </a:lnTo>
                        <a:lnTo>
                          <a:pt x="26" y="212"/>
                        </a:lnTo>
                        <a:lnTo>
                          <a:pt x="15" y="199"/>
                        </a:lnTo>
                        <a:lnTo>
                          <a:pt x="8" y="188"/>
                        </a:lnTo>
                        <a:lnTo>
                          <a:pt x="2" y="178"/>
                        </a:lnTo>
                        <a:lnTo>
                          <a:pt x="0" y="171"/>
                        </a:lnTo>
                        <a:lnTo>
                          <a:pt x="0" y="167"/>
                        </a:lnTo>
                        <a:lnTo>
                          <a:pt x="0" y="0"/>
                        </a:lnTo>
                        <a:lnTo>
                          <a:pt x="269" y="2"/>
                        </a:lnTo>
                        <a:lnTo>
                          <a:pt x="269" y="165"/>
                        </a:lnTo>
                        <a:lnTo>
                          <a:pt x="262" y="180"/>
                        </a:lnTo>
                        <a:lnTo>
                          <a:pt x="254" y="195"/>
                        </a:lnTo>
                        <a:lnTo>
                          <a:pt x="249" y="206"/>
                        </a:lnTo>
                        <a:lnTo>
                          <a:pt x="245" y="210"/>
                        </a:lnTo>
                        <a:lnTo>
                          <a:pt x="230" y="223"/>
                        </a:lnTo>
                        <a:lnTo>
                          <a:pt x="208" y="232"/>
                        </a:lnTo>
                        <a:lnTo>
                          <a:pt x="184" y="240"/>
                        </a:lnTo>
                        <a:lnTo>
                          <a:pt x="160" y="243"/>
                        </a:lnTo>
                        <a:lnTo>
                          <a:pt x="139" y="247"/>
                        </a:lnTo>
                        <a:lnTo>
                          <a:pt x="125" y="247"/>
                        </a:lnTo>
                        <a:lnTo>
                          <a:pt x="119" y="2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91" name="Freeform 207"/>
                  <p:cNvSpPr>
                    <a:spLocks/>
                  </p:cNvSpPr>
                  <p:nvPr/>
                </p:nvSpPr>
                <p:spPr bwMode="auto">
                  <a:xfrm>
                    <a:off x="1117" y="3114"/>
                    <a:ext cx="269" cy="247"/>
                  </a:xfrm>
                  <a:custGeom>
                    <a:avLst/>
                    <a:gdLst>
                      <a:gd name="T0" fmla="*/ 119 w 269"/>
                      <a:gd name="T1" fmla="*/ 247 h 247"/>
                      <a:gd name="T2" fmla="*/ 88 w 269"/>
                      <a:gd name="T3" fmla="*/ 243 h 247"/>
                      <a:gd name="T4" fmla="*/ 62 w 269"/>
                      <a:gd name="T5" fmla="*/ 236 h 247"/>
                      <a:gd name="T6" fmla="*/ 41 w 269"/>
                      <a:gd name="T7" fmla="*/ 225 h 247"/>
                      <a:gd name="T8" fmla="*/ 26 w 269"/>
                      <a:gd name="T9" fmla="*/ 212 h 247"/>
                      <a:gd name="T10" fmla="*/ 15 w 269"/>
                      <a:gd name="T11" fmla="*/ 199 h 247"/>
                      <a:gd name="T12" fmla="*/ 8 w 269"/>
                      <a:gd name="T13" fmla="*/ 188 h 247"/>
                      <a:gd name="T14" fmla="*/ 2 w 269"/>
                      <a:gd name="T15" fmla="*/ 178 h 247"/>
                      <a:gd name="T16" fmla="*/ 0 w 269"/>
                      <a:gd name="T17" fmla="*/ 171 h 247"/>
                      <a:gd name="T18" fmla="*/ 0 w 269"/>
                      <a:gd name="T19" fmla="*/ 167 h 247"/>
                      <a:gd name="T20" fmla="*/ 0 w 269"/>
                      <a:gd name="T21" fmla="*/ 0 h 247"/>
                      <a:gd name="T22" fmla="*/ 269 w 269"/>
                      <a:gd name="T23" fmla="*/ 2 h 247"/>
                      <a:gd name="T24" fmla="*/ 269 w 269"/>
                      <a:gd name="T25" fmla="*/ 165 h 247"/>
                      <a:gd name="T26" fmla="*/ 262 w 269"/>
                      <a:gd name="T27" fmla="*/ 180 h 247"/>
                      <a:gd name="T28" fmla="*/ 254 w 269"/>
                      <a:gd name="T29" fmla="*/ 195 h 247"/>
                      <a:gd name="T30" fmla="*/ 249 w 269"/>
                      <a:gd name="T31" fmla="*/ 206 h 247"/>
                      <a:gd name="T32" fmla="*/ 245 w 269"/>
                      <a:gd name="T33" fmla="*/ 210 h 247"/>
                      <a:gd name="T34" fmla="*/ 230 w 269"/>
                      <a:gd name="T35" fmla="*/ 223 h 247"/>
                      <a:gd name="T36" fmla="*/ 208 w 269"/>
                      <a:gd name="T37" fmla="*/ 232 h 247"/>
                      <a:gd name="T38" fmla="*/ 184 w 269"/>
                      <a:gd name="T39" fmla="*/ 240 h 247"/>
                      <a:gd name="T40" fmla="*/ 160 w 269"/>
                      <a:gd name="T41" fmla="*/ 243 h 247"/>
                      <a:gd name="T42" fmla="*/ 139 w 269"/>
                      <a:gd name="T43" fmla="*/ 247 h 247"/>
                      <a:gd name="T44" fmla="*/ 125 w 269"/>
                      <a:gd name="T45" fmla="*/ 247 h 247"/>
                      <a:gd name="T46" fmla="*/ 119 w 269"/>
                      <a:gd name="T47" fmla="*/ 247 h 24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69"/>
                      <a:gd name="T73" fmla="*/ 0 h 247"/>
                      <a:gd name="T74" fmla="*/ 269 w 269"/>
                      <a:gd name="T75" fmla="*/ 247 h 247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69" h="247">
                        <a:moveTo>
                          <a:pt x="119" y="247"/>
                        </a:moveTo>
                        <a:lnTo>
                          <a:pt x="88" y="243"/>
                        </a:lnTo>
                        <a:lnTo>
                          <a:pt x="62" y="236"/>
                        </a:lnTo>
                        <a:lnTo>
                          <a:pt x="41" y="225"/>
                        </a:lnTo>
                        <a:lnTo>
                          <a:pt x="26" y="212"/>
                        </a:lnTo>
                        <a:lnTo>
                          <a:pt x="15" y="199"/>
                        </a:lnTo>
                        <a:lnTo>
                          <a:pt x="8" y="188"/>
                        </a:lnTo>
                        <a:lnTo>
                          <a:pt x="2" y="178"/>
                        </a:lnTo>
                        <a:lnTo>
                          <a:pt x="0" y="171"/>
                        </a:lnTo>
                        <a:lnTo>
                          <a:pt x="0" y="167"/>
                        </a:lnTo>
                        <a:lnTo>
                          <a:pt x="0" y="0"/>
                        </a:lnTo>
                        <a:lnTo>
                          <a:pt x="269" y="2"/>
                        </a:lnTo>
                        <a:lnTo>
                          <a:pt x="269" y="165"/>
                        </a:lnTo>
                        <a:lnTo>
                          <a:pt x="262" y="180"/>
                        </a:lnTo>
                        <a:lnTo>
                          <a:pt x="254" y="195"/>
                        </a:lnTo>
                        <a:lnTo>
                          <a:pt x="249" y="206"/>
                        </a:lnTo>
                        <a:lnTo>
                          <a:pt x="245" y="210"/>
                        </a:lnTo>
                        <a:lnTo>
                          <a:pt x="230" y="223"/>
                        </a:lnTo>
                        <a:lnTo>
                          <a:pt x="208" y="232"/>
                        </a:lnTo>
                        <a:lnTo>
                          <a:pt x="184" y="240"/>
                        </a:lnTo>
                        <a:lnTo>
                          <a:pt x="160" y="243"/>
                        </a:lnTo>
                        <a:lnTo>
                          <a:pt x="139" y="247"/>
                        </a:lnTo>
                        <a:lnTo>
                          <a:pt x="125" y="247"/>
                        </a:lnTo>
                        <a:lnTo>
                          <a:pt x="119" y="247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92" name="Freeform 208"/>
                  <p:cNvSpPr>
                    <a:spLocks/>
                  </p:cNvSpPr>
                  <p:nvPr/>
                </p:nvSpPr>
                <p:spPr bwMode="auto">
                  <a:xfrm>
                    <a:off x="1132" y="3114"/>
                    <a:ext cx="243" cy="247"/>
                  </a:xfrm>
                  <a:custGeom>
                    <a:avLst/>
                    <a:gdLst>
                      <a:gd name="T0" fmla="*/ 110 w 243"/>
                      <a:gd name="T1" fmla="*/ 247 h 247"/>
                      <a:gd name="T2" fmla="*/ 78 w 243"/>
                      <a:gd name="T3" fmla="*/ 242 h 247"/>
                      <a:gd name="T4" fmla="*/ 52 w 243"/>
                      <a:gd name="T5" fmla="*/ 234 h 247"/>
                      <a:gd name="T6" fmla="*/ 34 w 243"/>
                      <a:gd name="T7" fmla="*/ 223 h 247"/>
                      <a:gd name="T8" fmla="*/ 19 w 243"/>
                      <a:gd name="T9" fmla="*/ 210 h 247"/>
                      <a:gd name="T10" fmla="*/ 10 w 243"/>
                      <a:gd name="T11" fmla="*/ 197 h 247"/>
                      <a:gd name="T12" fmla="*/ 4 w 243"/>
                      <a:gd name="T13" fmla="*/ 188 h 247"/>
                      <a:gd name="T14" fmla="*/ 2 w 243"/>
                      <a:gd name="T15" fmla="*/ 180 h 247"/>
                      <a:gd name="T16" fmla="*/ 0 w 243"/>
                      <a:gd name="T17" fmla="*/ 177 h 247"/>
                      <a:gd name="T18" fmla="*/ 0 w 243"/>
                      <a:gd name="T19" fmla="*/ 0 h 247"/>
                      <a:gd name="T20" fmla="*/ 243 w 243"/>
                      <a:gd name="T21" fmla="*/ 2 h 247"/>
                      <a:gd name="T22" fmla="*/ 243 w 243"/>
                      <a:gd name="T23" fmla="*/ 158 h 247"/>
                      <a:gd name="T24" fmla="*/ 238 w 243"/>
                      <a:gd name="T25" fmla="*/ 173 h 247"/>
                      <a:gd name="T26" fmla="*/ 230 w 243"/>
                      <a:gd name="T27" fmla="*/ 188 h 247"/>
                      <a:gd name="T28" fmla="*/ 225 w 243"/>
                      <a:gd name="T29" fmla="*/ 197 h 247"/>
                      <a:gd name="T30" fmla="*/ 223 w 243"/>
                      <a:gd name="T31" fmla="*/ 201 h 247"/>
                      <a:gd name="T32" fmla="*/ 208 w 243"/>
                      <a:gd name="T33" fmla="*/ 214 h 247"/>
                      <a:gd name="T34" fmla="*/ 189 w 243"/>
                      <a:gd name="T35" fmla="*/ 225 h 247"/>
                      <a:gd name="T36" fmla="*/ 167 w 243"/>
                      <a:gd name="T37" fmla="*/ 232 h 247"/>
                      <a:gd name="T38" fmla="*/ 147 w 243"/>
                      <a:gd name="T39" fmla="*/ 240 h 247"/>
                      <a:gd name="T40" fmla="*/ 128 w 243"/>
                      <a:gd name="T41" fmla="*/ 243 h 247"/>
                      <a:gd name="T42" fmla="*/ 115 w 243"/>
                      <a:gd name="T43" fmla="*/ 245 h 247"/>
                      <a:gd name="T44" fmla="*/ 110 w 243"/>
                      <a:gd name="T45" fmla="*/ 247 h 24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43"/>
                      <a:gd name="T70" fmla="*/ 0 h 247"/>
                      <a:gd name="T71" fmla="*/ 243 w 243"/>
                      <a:gd name="T72" fmla="*/ 247 h 247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43" h="247">
                        <a:moveTo>
                          <a:pt x="110" y="247"/>
                        </a:moveTo>
                        <a:lnTo>
                          <a:pt x="78" y="242"/>
                        </a:lnTo>
                        <a:lnTo>
                          <a:pt x="52" y="234"/>
                        </a:lnTo>
                        <a:lnTo>
                          <a:pt x="34" y="223"/>
                        </a:lnTo>
                        <a:lnTo>
                          <a:pt x="19" y="210"/>
                        </a:lnTo>
                        <a:lnTo>
                          <a:pt x="10" y="197"/>
                        </a:lnTo>
                        <a:lnTo>
                          <a:pt x="4" y="188"/>
                        </a:lnTo>
                        <a:lnTo>
                          <a:pt x="2" y="180"/>
                        </a:lnTo>
                        <a:lnTo>
                          <a:pt x="0" y="177"/>
                        </a:lnTo>
                        <a:lnTo>
                          <a:pt x="0" y="0"/>
                        </a:lnTo>
                        <a:lnTo>
                          <a:pt x="243" y="2"/>
                        </a:lnTo>
                        <a:lnTo>
                          <a:pt x="243" y="158"/>
                        </a:lnTo>
                        <a:lnTo>
                          <a:pt x="238" y="173"/>
                        </a:lnTo>
                        <a:lnTo>
                          <a:pt x="230" y="188"/>
                        </a:lnTo>
                        <a:lnTo>
                          <a:pt x="225" y="197"/>
                        </a:lnTo>
                        <a:lnTo>
                          <a:pt x="223" y="201"/>
                        </a:lnTo>
                        <a:lnTo>
                          <a:pt x="208" y="214"/>
                        </a:lnTo>
                        <a:lnTo>
                          <a:pt x="189" y="225"/>
                        </a:lnTo>
                        <a:lnTo>
                          <a:pt x="167" y="232"/>
                        </a:lnTo>
                        <a:lnTo>
                          <a:pt x="147" y="240"/>
                        </a:lnTo>
                        <a:lnTo>
                          <a:pt x="128" y="243"/>
                        </a:lnTo>
                        <a:lnTo>
                          <a:pt x="115" y="245"/>
                        </a:lnTo>
                        <a:lnTo>
                          <a:pt x="110" y="247"/>
                        </a:lnTo>
                        <a:close/>
                      </a:path>
                    </a:pathLst>
                  </a:custGeom>
                  <a:solidFill>
                    <a:srgbClr val="1C1C1C"/>
                  </a:solidFill>
                  <a:ln w="0">
                    <a:solidFill>
                      <a:srgbClr val="1C1C1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93" name="Freeform 209"/>
                  <p:cNvSpPr>
                    <a:spLocks/>
                  </p:cNvSpPr>
                  <p:nvPr/>
                </p:nvSpPr>
                <p:spPr bwMode="auto">
                  <a:xfrm>
                    <a:off x="1147" y="3114"/>
                    <a:ext cx="219" cy="245"/>
                  </a:xfrm>
                  <a:custGeom>
                    <a:avLst/>
                    <a:gdLst>
                      <a:gd name="T0" fmla="*/ 100 w 219"/>
                      <a:gd name="T1" fmla="*/ 245 h 245"/>
                      <a:gd name="T2" fmla="*/ 72 w 219"/>
                      <a:gd name="T3" fmla="*/ 242 h 245"/>
                      <a:gd name="T4" fmla="*/ 48 w 219"/>
                      <a:gd name="T5" fmla="*/ 234 h 245"/>
                      <a:gd name="T6" fmla="*/ 32 w 219"/>
                      <a:gd name="T7" fmla="*/ 225 h 245"/>
                      <a:gd name="T8" fmla="*/ 19 w 219"/>
                      <a:gd name="T9" fmla="*/ 214 h 245"/>
                      <a:gd name="T10" fmla="*/ 9 w 219"/>
                      <a:gd name="T11" fmla="*/ 203 h 245"/>
                      <a:gd name="T12" fmla="*/ 4 w 219"/>
                      <a:gd name="T13" fmla="*/ 193 h 245"/>
                      <a:gd name="T14" fmla="*/ 2 w 219"/>
                      <a:gd name="T15" fmla="*/ 188 h 245"/>
                      <a:gd name="T16" fmla="*/ 0 w 219"/>
                      <a:gd name="T17" fmla="*/ 186 h 245"/>
                      <a:gd name="T18" fmla="*/ 0 w 219"/>
                      <a:gd name="T19" fmla="*/ 0 h 245"/>
                      <a:gd name="T20" fmla="*/ 219 w 219"/>
                      <a:gd name="T21" fmla="*/ 2 h 245"/>
                      <a:gd name="T22" fmla="*/ 219 w 219"/>
                      <a:gd name="T23" fmla="*/ 153 h 245"/>
                      <a:gd name="T24" fmla="*/ 211 w 219"/>
                      <a:gd name="T25" fmla="*/ 165 h 245"/>
                      <a:gd name="T26" fmla="*/ 206 w 219"/>
                      <a:gd name="T27" fmla="*/ 178 h 245"/>
                      <a:gd name="T28" fmla="*/ 202 w 219"/>
                      <a:gd name="T29" fmla="*/ 188 h 245"/>
                      <a:gd name="T30" fmla="*/ 198 w 219"/>
                      <a:gd name="T31" fmla="*/ 193 h 245"/>
                      <a:gd name="T32" fmla="*/ 187 w 219"/>
                      <a:gd name="T33" fmla="*/ 204 h 245"/>
                      <a:gd name="T34" fmla="*/ 171 w 219"/>
                      <a:gd name="T35" fmla="*/ 216 h 245"/>
                      <a:gd name="T36" fmla="*/ 150 w 219"/>
                      <a:gd name="T37" fmla="*/ 225 h 245"/>
                      <a:gd name="T38" fmla="*/ 132 w 219"/>
                      <a:gd name="T39" fmla="*/ 234 h 245"/>
                      <a:gd name="T40" fmla="*/ 117 w 219"/>
                      <a:gd name="T41" fmla="*/ 240 h 245"/>
                      <a:gd name="T42" fmla="*/ 104 w 219"/>
                      <a:gd name="T43" fmla="*/ 243 h 245"/>
                      <a:gd name="T44" fmla="*/ 100 w 219"/>
                      <a:gd name="T45" fmla="*/ 245 h 245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19"/>
                      <a:gd name="T70" fmla="*/ 0 h 245"/>
                      <a:gd name="T71" fmla="*/ 219 w 219"/>
                      <a:gd name="T72" fmla="*/ 245 h 245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19" h="245">
                        <a:moveTo>
                          <a:pt x="100" y="245"/>
                        </a:moveTo>
                        <a:lnTo>
                          <a:pt x="72" y="242"/>
                        </a:lnTo>
                        <a:lnTo>
                          <a:pt x="48" y="234"/>
                        </a:lnTo>
                        <a:lnTo>
                          <a:pt x="32" y="225"/>
                        </a:lnTo>
                        <a:lnTo>
                          <a:pt x="19" y="214"/>
                        </a:lnTo>
                        <a:lnTo>
                          <a:pt x="9" y="203"/>
                        </a:lnTo>
                        <a:lnTo>
                          <a:pt x="4" y="193"/>
                        </a:lnTo>
                        <a:lnTo>
                          <a:pt x="2" y="188"/>
                        </a:lnTo>
                        <a:lnTo>
                          <a:pt x="0" y="186"/>
                        </a:lnTo>
                        <a:lnTo>
                          <a:pt x="0" y="0"/>
                        </a:lnTo>
                        <a:lnTo>
                          <a:pt x="219" y="2"/>
                        </a:lnTo>
                        <a:lnTo>
                          <a:pt x="219" y="153"/>
                        </a:lnTo>
                        <a:lnTo>
                          <a:pt x="211" y="165"/>
                        </a:lnTo>
                        <a:lnTo>
                          <a:pt x="206" y="178"/>
                        </a:lnTo>
                        <a:lnTo>
                          <a:pt x="202" y="188"/>
                        </a:lnTo>
                        <a:lnTo>
                          <a:pt x="198" y="193"/>
                        </a:lnTo>
                        <a:lnTo>
                          <a:pt x="187" y="204"/>
                        </a:lnTo>
                        <a:lnTo>
                          <a:pt x="171" y="216"/>
                        </a:lnTo>
                        <a:lnTo>
                          <a:pt x="150" y="225"/>
                        </a:lnTo>
                        <a:lnTo>
                          <a:pt x="132" y="234"/>
                        </a:lnTo>
                        <a:lnTo>
                          <a:pt x="117" y="240"/>
                        </a:lnTo>
                        <a:lnTo>
                          <a:pt x="104" y="243"/>
                        </a:lnTo>
                        <a:lnTo>
                          <a:pt x="100" y="245"/>
                        </a:lnTo>
                        <a:close/>
                      </a:path>
                    </a:pathLst>
                  </a:custGeom>
                  <a:solidFill>
                    <a:srgbClr val="393939"/>
                  </a:solidFill>
                  <a:ln w="0">
                    <a:solidFill>
                      <a:srgbClr val="39393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94" name="Freeform 211"/>
                  <p:cNvSpPr>
                    <a:spLocks/>
                  </p:cNvSpPr>
                  <p:nvPr/>
                </p:nvSpPr>
                <p:spPr bwMode="auto">
                  <a:xfrm>
                    <a:off x="1164" y="3114"/>
                    <a:ext cx="191" cy="245"/>
                  </a:xfrm>
                  <a:custGeom>
                    <a:avLst/>
                    <a:gdLst>
                      <a:gd name="T0" fmla="*/ 89 w 191"/>
                      <a:gd name="T1" fmla="*/ 245 h 245"/>
                      <a:gd name="T2" fmla="*/ 61 w 191"/>
                      <a:gd name="T3" fmla="*/ 242 h 245"/>
                      <a:gd name="T4" fmla="*/ 39 w 191"/>
                      <a:gd name="T5" fmla="*/ 234 h 245"/>
                      <a:gd name="T6" fmla="*/ 22 w 191"/>
                      <a:gd name="T7" fmla="*/ 223 h 245"/>
                      <a:gd name="T8" fmla="*/ 11 w 191"/>
                      <a:gd name="T9" fmla="*/ 214 h 245"/>
                      <a:gd name="T10" fmla="*/ 3 w 191"/>
                      <a:gd name="T11" fmla="*/ 203 h 245"/>
                      <a:gd name="T12" fmla="*/ 0 w 191"/>
                      <a:gd name="T13" fmla="*/ 197 h 245"/>
                      <a:gd name="T14" fmla="*/ 0 w 191"/>
                      <a:gd name="T15" fmla="*/ 193 h 245"/>
                      <a:gd name="T16" fmla="*/ 0 w 191"/>
                      <a:gd name="T17" fmla="*/ 0 h 245"/>
                      <a:gd name="T18" fmla="*/ 191 w 191"/>
                      <a:gd name="T19" fmla="*/ 2 h 245"/>
                      <a:gd name="T20" fmla="*/ 191 w 191"/>
                      <a:gd name="T21" fmla="*/ 147 h 245"/>
                      <a:gd name="T22" fmla="*/ 185 w 191"/>
                      <a:gd name="T23" fmla="*/ 158 h 245"/>
                      <a:gd name="T24" fmla="*/ 180 w 191"/>
                      <a:gd name="T25" fmla="*/ 171 h 245"/>
                      <a:gd name="T26" fmla="*/ 176 w 191"/>
                      <a:gd name="T27" fmla="*/ 180 h 245"/>
                      <a:gd name="T28" fmla="*/ 174 w 191"/>
                      <a:gd name="T29" fmla="*/ 184 h 245"/>
                      <a:gd name="T30" fmla="*/ 163 w 191"/>
                      <a:gd name="T31" fmla="*/ 195 h 245"/>
                      <a:gd name="T32" fmla="*/ 148 w 191"/>
                      <a:gd name="T33" fmla="*/ 206 h 245"/>
                      <a:gd name="T34" fmla="*/ 133 w 191"/>
                      <a:gd name="T35" fmla="*/ 217 h 245"/>
                      <a:gd name="T36" fmla="*/ 117 w 191"/>
                      <a:gd name="T37" fmla="*/ 229 h 245"/>
                      <a:gd name="T38" fmla="*/ 104 w 191"/>
                      <a:gd name="T39" fmla="*/ 238 h 245"/>
                      <a:gd name="T40" fmla="*/ 92 w 191"/>
                      <a:gd name="T41" fmla="*/ 243 h 245"/>
                      <a:gd name="T42" fmla="*/ 89 w 191"/>
                      <a:gd name="T43" fmla="*/ 245 h 24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91"/>
                      <a:gd name="T67" fmla="*/ 0 h 245"/>
                      <a:gd name="T68" fmla="*/ 191 w 191"/>
                      <a:gd name="T69" fmla="*/ 245 h 24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91" h="245">
                        <a:moveTo>
                          <a:pt x="89" y="245"/>
                        </a:moveTo>
                        <a:lnTo>
                          <a:pt x="61" y="242"/>
                        </a:lnTo>
                        <a:lnTo>
                          <a:pt x="39" y="234"/>
                        </a:lnTo>
                        <a:lnTo>
                          <a:pt x="22" y="223"/>
                        </a:lnTo>
                        <a:lnTo>
                          <a:pt x="11" y="214"/>
                        </a:lnTo>
                        <a:lnTo>
                          <a:pt x="3" y="203"/>
                        </a:lnTo>
                        <a:lnTo>
                          <a:pt x="0" y="197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191" y="2"/>
                        </a:lnTo>
                        <a:lnTo>
                          <a:pt x="191" y="147"/>
                        </a:lnTo>
                        <a:lnTo>
                          <a:pt x="185" y="158"/>
                        </a:lnTo>
                        <a:lnTo>
                          <a:pt x="180" y="171"/>
                        </a:lnTo>
                        <a:lnTo>
                          <a:pt x="176" y="180"/>
                        </a:lnTo>
                        <a:lnTo>
                          <a:pt x="174" y="184"/>
                        </a:lnTo>
                        <a:lnTo>
                          <a:pt x="163" y="195"/>
                        </a:lnTo>
                        <a:lnTo>
                          <a:pt x="148" y="206"/>
                        </a:lnTo>
                        <a:lnTo>
                          <a:pt x="133" y="217"/>
                        </a:lnTo>
                        <a:lnTo>
                          <a:pt x="117" y="229"/>
                        </a:lnTo>
                        <a:lnTo>
                          <a:pt x="104" y="238"/>
                        </a:lnTo>
                        <a:lnTo>
                          <a:pt x="92" y="243"/>
                        </a:lnTo>
                        <a:lnTo>
                          <a:pt x="89" y="245"/>
                        </a:lnTo>
                        <a:close/>
                      </a:path>
                    </a:pathLst>
                  </a:custGeom>
                  <a:solidFill>
                    <a:srgbClr val="555555"/>
                  </a:solidFill>
                  <a:ln w="0">
                    <a:solidFill>
                      <a:srgbClr val="55555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95" name="Freeform 212"/>
                  <p:cNvSpPr>
                    <a:spLocks/>
                  </p:cNvSpPr>
                  <p:nvPr/>
                </p:nvSpPr>
                <p:spPr bwMode="auto">
                  <a:xfrm>
                    <a:off x="1179" y="3114"/>
                    <a:ext cx="165" cy="243"/>
                  </a:xfrm>
                  <a:custGeom>
                    <a:avLst/>
                    <a:gdLst>
                      <a:gd name="T0" fmla="*/ 79 w 165"/>
                      <a:gd name="T1" fmla="*/ 243 h 243"/>
                      <a:gd name="T2" fmla="*/ 55 w 165"/>
                      <a:gd name="T3" fmla="*/ 242 h 243"/>
                      <a:gd name="T4" fmla="*/ 35 w 165"/>
                      <a:gd name="T5" fmla="*/ 236 h 243"/>
                      <a:gd name="T6" fmla="*/ 20 w 165"/>
                      <a:gd name="T7" fmla="*/ 227 h 243"/>
                      <a:gd name="T8" fmla="*/ 11 w 165"/>
                      <a:gd name="T9" fmla="*/ 217 h 243"/>
                      <a:gd name="T10" fmla="*/ 3 w 165"/>
                      <a:gd name="T11" fmla="*/ 210 h 243"/>
                      <a:gd name="T12" fmla="*/ 1 w 165"/>
                      <a:gd name="T13" fmla="*/ 204 h 243"/>
                      <a:gd name="T14" fmla="*/ 0 w 165"/>
                      <a:gd name="T15" fmla="*/ 203 h 243"/>
                      <a:gd name="T16" fmla="*/ 0 w 165"/>
                      <a:gd name="T17" fmla="*/ 0 h 243"/>
                      <a:gd name="T18" fmla="*/ 165 w 165"/>
                      <a:gd name="T19" fmla="*/ 2 h 243"/>
                      <a:gd name="T20" fmla="*/ 165 w 165"/>
                      <a:gd name="T21" fmla="*/ 140 h 243"/>
                      <a:gd name="T22" fmla="*/ 161 w 165"/>
                      <a:gd name="T23" fmla="*/ 151 h 243"/>
                      <a:gd name="T24" fmla="*/ 155 w 165"/>
                      <a:gd name="T25" fmla="*/ 162 h 243"/>
                      <a:gd name="T26" fmla="*/ 152 w 165"/>
                      <a:gd name="T27" fmla="*/ 171 h 243"/>
                      <a:gd name="T28" fmla="*/ 152 w 165"/>
                      <a:gd name="T29" fmla="*/ 175 h 243"/>
                      <a:gd name="T30" fmla="*/ 142 w 165"/>
                      <a:gd name="T31" fmla="*/ 186 h 243"/>
                      <a:gd name="T32" fmla="*/ 129 w 165"/>
                      <a:gd name="T33" fmla="*/ 197 h 243"/>
                      <a:gd name="T34" fmla="*/ 116 w 165"/>
                      <a:gd name="T35" fmla="*/ 210 h 243"/>
                      <a:gd name="T36" fmla="*/ 103 w 165"/>
                      <a:gd name="T37" fmla="*/ 223 h 243"/>
                      <a:gd name="T38" fmla="*/ 92 w 165"/>
                      <a:gd name="T39" fmla="*/ 234 h 243"/>
                      <a:gd name="T40" fmla="*/ 83 w 165"/>
                      <a:gd name="T41" fmla="*/ 242 h 243"/>
                      <a:gd name="T42" fmla="*/ 79 w 165"/>
                      <a:gd name="T43" fmla="*/ 243 h 24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65"/>
                      <a:gd name="T67" fmla="*/ 0 h 243"/>
                      <a:gd name="T68" fmla="*/ 165 w 165"/>
                      <a:gd name="T69" fmla="*/ 243 h 24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65" h="243">
                        <a:moveTo>
                          <a:pt x="79" y="243"/>
                        </a:moveTo>
                        <a:lnTo>
                          <a:pt x="55" y="242"/>
                        </a:lnTo>
                        <a:lnTo>
                          <a:pt x="35" y="236"/>
                        </a:lnTo>
                        <a:lnTo>
                          <a:pt x="20" y="227"/>
                        </a:lnTo>
                        <a:lnTo>
                          <a:pt x="11" y="217"/>
                        </a:lnTo>
                        <a:lnTo>
                          <a:pt x="3" y="210"/>
                        </a:lnTo>
                        <a:lnTo>
                          <a:pt x="1" y="204"/>
                        </a:lnTo>
                        <a:lnTo>
                          <a:pt x="0" y="203"/>
                        </a:lnTo>
                        <a:lnTo>
                          <a:pt x="0" y="0"/>
                        </a:lnTo>
                        <a:lnTo>
                          <a:pt x="165" y="2"/>
                        </a:lnTo>
                        <a:lnTo>
                          <a:pt x="165" y="140"/>
                        </a:lnTo>
                        <a:lnTo>
                          <a:pt x="161" y="151"/>
                        </a:lnTo>
                        <a:lnTo>
                          <a:pt x="155" y="162"/>
                        </a:lnTo>
                        <a:lnTo>
                          <a:pt x="152" y="171"/>
                        </a:lnTo>
                        <a:lnTo>
                          <a:pt x="152" y="175"/>
                        </a:lnTo>
                        <a:lnTo>
                          <a:pt x="142" y="186"/>
                        </a:lnTo>
                        <a:lnTo>
                          <a:pt x="129" y="197"/>
                        </a:lnTo>
                        <a:lnTo>
                          <a:pt x="116" y="210"/>
                        </a:lnTo>
                        <a:lnTo>
                          <a:pt x="103" y="223"/>
                        </a:lnTo>
                        <a:lnTo>
                          <a:pt x="92" y="234"/>
                        </a:lnTo>
                        <a:lnTo>
                          <a:pt x="83" y="242"/>
                        </a:lnTo>
                        <a:lnTo>
                          <a:pt x="79" y="243"/>
                        </a:lnTo>
                        <a:close/>
                      </a:path>
                    </a:pathLst>
                  </a:custGeom>
                  <a:solidFill>
                    <a:srgbClr val="717171"/>
                  </a:solidFill>
                  <a:ln w="0">
                    <a:solidFill>
                      <a:srgbClr val="71717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96" name="Freeform 213"/>
                  <p:cNvSpPr>
                    <a:spLocks/>
                  </p:cNvSpPr>
                  <p:nvPr/>
                </p:nvSpPr>
                <p:spPr bwMode="auto">
                  <a:xfrm>
                    <a:off x="1193" y="3116"/>
                    <a:ext cx="139" cy="241"/>
                  </a:xfrm>
                  <a:custGeom>
                    <a:avLst/>
                    <a:gdLst>
                      <a:gd name="T0" fmla="*/ 73 w 139"/>
                      <a:gd name="T1" fmla="*/ 241 h 241"/>
                      <a:gd name="T2" fmla="*/ 47 w 139"/>
                      <a:gd name="T3" fmla="*/ 240 h 241"/>
                      <a:gd name="T4" fmla="*/ 28 w 139"/>
                      <a:gd name="T5" fmla="*/ 232 h 241"/>
                      <a:gd name="T6" fmla="*/ 15 w 139"/>
                      <a:gd name="T7" fmla="*/ 225 h 241"/>
                      <a:gd name="T8" fmla="*/ 8 w 139"/>
                      <a:gd name="T9" fmla="*/ 217 h 241"/>
                      <a:gd name="T10" fmla="*/ 2 w 139"/>
                      <a:gd name="T11" fmla="*/ 210 h 241"/>
                      <a:gd name="T12" fmla="*/ 0 w 139"/>
                      <a:gd name="T13" fmla="*/ 208 h 241"/>
                      <a:gd name="T14" fmla="*/ 0 w 139"/>
                      <a:gd name="T15" fmla="*/ 0 h 241"/>
                      <a:gd name="T16" fmla="*/ 139 w 139"/>
                      <a:gd name="T17" fmla="*/ 0 h 241"/>
                      <a:gd name="T18" fmla="*/ 139 w 139"/>
                      <a:gd name="T19" fmla="*/ 132 h 241"/>
                      <a:gd name="T20" fmla="*/ 136 w 139"/>
                      <a:gd name="T21" fmla="*/ 141 h 241"/>
                      <a:gd name="T22" fmla="*/ 132 w 139"/>
                      <a:gd name="T23" fmla="*/ 152 h 241"/>
                      <a:gd name="T24" fmla="*/ 130 w 139"/>
                      <a:gd name="T25" fmla="*/ 162 h 241"/>
                      <a:gd name="T26" fmla="*/ 128 w 139"/>
                      <a:gd name="T27" fmla="*/ 165 h 241"/>
                      <a:gd name="T28" fmla="*/ 121 w 139"/>
                      <a:gd name="T29" fmla="*/ 175 h 241"/>
                      <a:gd name="T30" fmla="*/ 112 w 139"/>
                      <a:gd name="T31" fmla="*/ 188 h 241"/>
                      <a:gd name="T32" fmla="*/ 101 w 139"/>
                      <a:gd name="T33" fmla="*/ 202 h 241"/>
                      <a:gd name="T34" fmla="*/ 89 w 139"/>
                      <a:gd name="T35" fmla="*/ 215 h 241"/>
                      <a:gd name="T36" fmla="*/ 82 w 139"/>
                      <a:gd name="T37" fmla="*/ 228 h 241"/>
                      <a:gd name="T38" fmla="*/ 75 w 139"/>
                      <a:gd name="T39" fmla="*/ 238 h 241"/>
                      <a:gd name="T40" fmla="*/ 73 w 139"/>
                      <a:gd name="T41" fmla="*/ 241 h 241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39"/>
                      <a:gd name="T64" fmla="*/ 0 h 241"/>
                      <a:gd name="T65" fmla="*/ 139 w 139"/>
                      <a:gd name="T66" fmla="*/ 241 h 241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39" h="241">
                        <a:moveTo>
                          <a:pt x="73" y="241"/>
                        </a:moveTo>
                        <a:lnTo>
                          <a:pt x="47" y="240"/>
                        </a:lnTo>
                        <a:lnTo>
                          <a:pt x="28" y="232"/>
                        </a:lnTo>
                        <a:lnTo>
                          <a:pt x="15" y="225"/>
                        </a:lnTo>
                        <a:lnTo>
                          <a:pt x="8" y="217"/>
                        </a:lnTo>
                        <a:lnTo>
                          <a:pt x="2" y="210"/>
                        </a:lnTo>
                        <a:lnTo>
                          <a:pt x="0" y="208"/>
                        </a:lnTo>
                        <a:lnTo>
                          <a:pt x="0" y="0"/>
                        </a:lnTo>
                        <a:lnTo>
                          <a:pt x="139" y="0"/>
                        </a:lnTo>
                        <a:lnTo>
                          <a:pt x="139" y="132"/>
                        </a:lnTo>
                        <a:lnTo>
                          <a:pt x="136" y="141"/>
                        </a:lnTo>
                        <a:lnTo>
                          <a:pt x="132" y="152"/>
                        </a:lnTo>
                        <a:lnTo>
                          <a:pt x="130" y="162"/>
                        </a:lnTo>
                        <a:lnTo>
                          <a:pt x="128" y="165"/>
                        </a:lnTo>
                        <a:lnTo>
                          <a:pt x="121" y="175"/>
                        </a:lnTo>
                        <a:lnTo>
                          <a:pt x="112" y="188"/>
                        </a:lnTo>
                        <a:lnTo>
                          <a:pt x="101" y="202"/>
                        </a:lnTo>
                        <a:lnTo>
                          <a:pt x="89" y="215"/>
                        </a:lnTo>
                        <a:lnTo>
                          <a:pt x="82" y="228"/>
                        </a:lnTo>
                        <a:lnTo>
                          <a:pt x="75" y="238"/>
                        </a:lnTo>
                        <a:lnTo>
                          <a:pt x="73" y="241"/>
                        </a:lnTo>
                        <a:close/>
                      </a:path>
                    </a:pathLst>
                  </a:custGeom>
                  <a:solidFill>
                    <a:srgbClr val="8E8E8E"/>
                  </a:solidFill>
                  <a:ln w="0">
                    <a:solidFill>
                      <a:srgbClr val="8E8E8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97" name="Freeform 214"/>
                  <p:cNvSpPr>
                    <a:spLocks/>
                  </p:cNvSpPr>
                  <p:nvPr/>
                </p:nvSpPr>
                <p:spPr bwMode="auto">
                  <a:xfrm>
                    <a:off x="1210" y="3116"/>
                    <a:ext cx="111" cy="240"/>
                  </a:xfrm>
                  <a:custGeom>
                    <a:avLst/>
                    <a:gdLst>
                      <a:gd name="T0" fmla="*/ 61 w 111"/>
                      <a:gd name="T1" fmla="*/ 240 h 240"/>
                      <a:gd name="T2" fmla="*/ 37 w 111"/>
                      <a:gd name="T3" fmla="*/ 238 h 240"/>
                      <a:gd name="T4" fmla="*/ 19 w 111"/>
                      <a:gd name="T5" fmla="*/ 232 h 240"/>
                      <a:gd name="T6" fmla="*/ 8 w 111"/>
                      <a:gd name="T7" fmla="*/ 225 h 240"/>
                      <a:gd name="T8" fmla="*/ 2 w 111"/>
                      <a:gd name="T9" fmla="*/ 219 h 240"/>
                      <a:gd name="T10" fmla="*/ 0 w 111"/>
                      <a:gd name="T11" fmla="*/ 217 h 240"/>
                      <a:gd name="T12" fmla="*/ 0 w 111"/>
                      <a:gd name="T13" fmla="*/ 0 h 240"/>
                      <a:gd name="T14" fmla="*/ 111 w 111"/>
                      <a:gd name="T15" fmla="*/ 0 h 240"/>
                      <a:gd name="T16" fmla="*/ 111 w 111"/>
                      <a:gd name="T17" fmla="*/ 125 h 240"/>
                      <a:gd name="T18" fmla="*/ 110 w 111"/>
                      <a:gd name="T19" fmla="*/ 134 h 240"/>
                      <a:gd name="T20" fmla="*/ 106 w 111"/>
                      <a:gd name="T21" fmla="*/ 143 h 240"/>
                      <a:gd name="T22" fmla="*/ 104 w 111"/>
                      <a:gd name="T23" fmla="*/ 152 h 240"/>
                      <a:gd name="T24" fmla="*/ 104 w 111"/>
                      <a:gd name="T25" fmla="*/ 156 h 240"/>
                      <a:gd name="T26" fmla="*/ 98 w 111"/>
                      <a:gd name="T27" fmla="*/ 165 h 240"/>
                      <a:gd name="T28" fmla="*/ 91 w 111"/>
                      <a:gd name="T29" fmla="*/ 178 h 240"/>
                      <a:gd name="T30" fmla="*/ 84 w 111"/>
                      <a:gd name="T31" fmla="*/ 195 h 240"/>
                      <a:gd name="T32" fmla="*/ 74 w 111"/>
                      <a:gd name="T33" fmla="*/ 212 h 240"/>
                      <a:gd name="T34" fmla="*/ 67 w 111"/>
                      <a:gd name="T35" fmla="*/ 227 h 240"/>
                      <a:gd name="T36" fmla="*/ 63 w 111"/>
                      <a:gd name="T37" fmla="*/ 236 h 240"/>
                      <a:gd name="T38" fmla="*/ 61 w 111"/>
                      <a:gd name="T39" fmla="*/ 240 h 24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11"/>
                      <a:gd name="T61" fmla="*/ 0 h 240"/>
                      <a:gd name="T62" fmla="*/ 111 w 111"/>
                      <a:gd name="T63" fmla="*/ 240 h 240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11" h="240">
                        <a:moveTo>
                          <a:pt x="61" y="240"/>
                        </a:moveTo>
                        <a:lnTo>
                          <a:pt x="37" y="238"/>
                        </a:lnTo>
                        <a:lnTo>
                          <a:pt x="19" y="232"/>
                        </a:lnTo>
                        <a:lnTo>
                          <a:pt x="8" y="225"/>
                        </a:lnTo>
                        <a:lnTo>
                          <a:pt x="2" y="219"/>
                        </a:ln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111" y="0"/>
                        </a:lnTo>
                        <a:lnTo>
                          <a:pt x="111" y="125"/>
                        </a:lnTo>
                        <a:lnTo>
                          <a:pt x="110" y="134"/>
                        </a:lnTo>
                        <a:lnTo>
                          <a:pt x="106" y="143"/>
                        </a:lnTo>
                        <a:lnTo>
                          <a:pt x="104" y="152"/>
                        </a:lnTo>
                        <a:lnTo>
                          <a:pt x="104" y="156"/>
                        </a:lnTo>
                        <a:lnTo>
                          <a:pt x="98" y="165"/>
                        </a:lnTo>
                        <a:lnTo>
                          <a:pt x="91" y="178"/>
                        </a:lnTo>
                        <a:lnTo>
                          <a:pt x="84" y="195"/>
                        </a:lnTo>
                        <a:lnTo>
                          <a:pt x="74" y="212"/>
                        </a:lnTo>
                        <a:lnTo>
                          <a:pt x="67" y="227"/>
                        </a:lnTo>
                        <a:lnTo>
                          <a:pt x="63" y="236"/>
                        </a:lnTo>
                        <a:lnTo>
                          <a:pt x="61" y="240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solidFill>
                      <a:srgbClr val="AAAA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98" name="Freeform 215"/>
                  <p:cNvSpPr>
                    <a:spLocks/>
                  </p:cNvSpPr>
                  <p:nvPr/>
                </p:nvSpPr>
                <p:spPr bwMode="auto">
                  <a:xfrm>
                    <a:off x="1225" y="3116"/>
                    <a:ext cx="85" cy="240"/>
                  </a:xfrm>
                  <a:custGeom>
                    <a:avLst/>
                    <a:gdLst>
                      <a:gd name="T0" fmla="*/ 52 w 85"/>
                      <a:gd name="T1" fmla="*/ 240 h 240"/>
                      <a:gd name="T2" fmla="*/ 31 w 85"/>
                      <a:gd name="T3" fmla="*/ 240 h 240"/>
                      <a:gd name="T4" fmla="*/ 17 w 85"/>
                      <a:gd name="T5" fmla="*/ 236 h 240"/>
                      <a:gd name="T6" fmla="*/ 7 w 85"/>
                      <a:gd name="T7" fmla="*/ 230 h 240"/>
                      <a:gd name="T8" fmla="*/ 2 w 85"/>
                      <a:gd name="T9" fmla="*/ 227 h 240"/>
                      <a:gd name="T10" fmla="*/ 0 w 85"/>
                      <a:gd name="T11" fmla="*/ 225 h 240"/>
                      <a:gd name="T12" fmla="*/ 0 w 85"/>
                      <a:gd name="T13" fmla="*/ 0 h 240"/>
                      <a:gd name="T14" fmla="*/ 85 w 85"/>
                      <a:gd name="T15" fmla="*/ 0 h 240"/>
                      <a:gd name="T16" fmla="*/ 85 w 85"/>
                      <a:gd name="T17" fmla="*/ 119 h 240"/>
                      <a:gd name="T18" fmla="*/ 85 w 85"/>
                      <a:gd name="T19" fmla="*/ 123 h 240"/>
                      <a:gd name="T20" fmla="*/ 83 w 85"/>
                      <a:gd name="T21" fmla="*/ 126 h 240"/>
                      <a:gd name="T22" fmla="*/ 83 w 85"/>
                      <a:gd name="T23" fmla="*/ 132 h 240"/>
                      <a:gd name="T24" fmla="*/ 82 w 85"/>
                      <a:gd name="T25" fmla="*/ 138 h 240"/>
                      <a:gd name="T26" fmla="*/ 82 w 85"/>
                      <a:gd name="T27" fmla="*/ 143 h 240"/>
                      <a:gd name="T28" fmla="*/ 80 w 85"/>
                      <a:gd name="T29" fmla="*/ 147 h 240"/>
                      <a:gd name="T30" fmla="*/ 80 w 85"/>
                      <a:gd name="T31" fmla="*/ 147 h 240"/>
                      <a:gd name="T32" fmla="*/ 76 w 85"/>
                      <a:gd name="T33" fmla="*/ 156 h 240"/>
                      <a:gd name="T34" fmla="*/ 72 w 85"/>
                      <a:gd name="T35" fmla="*/ 169 h 240"/>
                      <a:gd name="T36" fmla="*/ 67 w 85"/>
                      <a:gd name="T37" fmla="*/ 188 h 240"/>
                      <a:gd name="T38" fmla="*/ 61 w 85"/>
                      <a:gd name="T39" fmla="*/ 206 h 240"/>
                      <a:gd name="T40" fmla="*/ 56 w 85"/>
                      <a:gd name="T41" fmla="*/ 223 h 240"/>
                      <a:gd name="T42" fmla="*/ 54 w 85"/>
                      <a:gd name="T43" fmla="*/ 234 h 240"/>
                      <a:gd name="T44" fmla="*/ 52 w 85"/>
                      <a:gd name="T45" fmla="*/ 240 h 24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85"/>
                      <a:gd name="T70" fmla="*/ 0 h 240"/>
                      <a:gd name="T71" fmla="*/ 85 w 85"/>
                      <a:gd name="T72" fmla="*/ 240 h 24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85" h="240">
                        <a:moveTo>
                          <a:pt x="52" y="240"/>
                        </a:moveTo>
                        <a:lnTo>
                          <a:pt x="31" y="240"/>
                        </a:lnTo>
                        <a:lnTo>
                          <a:pt x="17" y="236"/>
                        </a:lnTo>
                        <a:lnTo>
                          <a:pt x="7" y="230"/>
                        </a:lnTo>
                        <a:lnTo>
                          <a:pt x="2" y="227"/>
                        </a:lnTo>
                        <a:lnTo>
                          <a:pt x="0" y="225"/>
                        </a:lnTo>
                        <a:lnTo>
                          <a:pt x="0" y="0"/>
                        </a:lnTo>
                        <a:lnTo>
                          <a:pt x="85" y="0"/>
                        </a:lnTo>
                        <a:lnTo>
                          <a:pt x="85" y="119"/>
                        </a:lnTo>
                        <a:lnTo>
                          <a:pt x="85" y="123"/>
                        </a:lnTo>
                        <a:lnTo>
                          <a:pt x="83" y="126"/>
                        </a:lnTo>
                        <a:lnTo>
                          <a:pt x="83" y="132"/>
                        </a:lnTo>
                        <a:lnTo>
                          <a:pt x="82" y="138"/>
                        </a:lnTo>
                        <a:lnTo>
                          <a:pt x="82" y="143"/>
                        </a:lnTo>
                        <a:lnTo>
                          <a:pt x="80" y="147"/>
                        </a:lnTo>
                        <a:lnTo>
                          <a:pt x="76" y="156"/>
                        </a:lnTo>
                        <a:lnTo>
                          <a:pt x="72" y="169"/>
                        </a:lnTo>
                        <a:lnTo>
                          <a:pt x="67" y="188"/>
                        </a:lnTo>
                        <a:lnTo>
                          <a:pt x="61" y="206"/>
                        </a:lnTo>
                        <a:lnTo>
                          <a:pt x="56" y="223"/>
                        </a:lnTo>
                        <a:lnTo>
                          <a:pt x="54" y="234"/>
                        </a:lnTo>
                        <a:lnTo>
                          <a:pt x="52" y="240"/>
                        </a:lnTo>
                        <a:close/>
                      </a:path>
                    </a:pathLst>
                  </a:custGeom>
                  <a:solidFill>
                    <a:srgbClr val="C6C6C6"/>
                  </a:solidFill>
                  <a:ln w="0">
                    <a:solidFill>
                      <a:srgbClr val="C6C6C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99" name="Freeform 216"/>
                  <p:cNvSpPr>
                    <a:spLocks/>
                  </p:cNvSpPr>
                  <p:nvPr/>
                </p:nvSpPr>
                <p:spPr bwMode="auto">
                  <a:xfrm>
                    <a:off x="1240" y="3116"/>
                    <a:ext cx="59" cy="240"/>
                  </a:xfrm>
                  <a:custGeom>
                    <a:avLst/>
                    <a:gdLst>
                      <a:gd name="T0" fmla="*/ 42 w 59"/>
                      <a:gd name="T1" fmla="*/ 238 h 240"/>
                      <a:gd name="T2" fmla="*/ 24 w 59"/>
                      <a:gd name="T3" fmla="*/ 240 h 240"/>
                      <a:gd name="T4" fmla="*/ 11 w 59"/>
                      <a:gd name="T5" fmla="*/ 238 h 240"/>
                      <a:gd name="T6" fmla="*/ 3 w 59"/>
                      <a:gd name="T7" fmla="*/ 234 h 240"/>
                      <a:gd name="T8" fmla="*/ 0 w 59"/>
                      <a:gd name="T9" fmla="*/ 234 h 240"/>
                      <a:gd name="T10" fmla="*/ 0 w 59"/>
                      <a:gd name="T11" fmla="*/ 0 h 240"/>
                      <a:gd name="T12" fmla="*/ 59 w 59"/>
                      <a:gd name="T13" fmla="*/ 0 h 240"/>
                      <a:gd name="T14" fmla="*/ 59 w 59"/>
                      <a:gd name="T15" fmla="*/ 113 h 240"/>
                      <a:gd name="T16" fmla="*/ 59 w 59"/>
                      <a:gd name="T17" fmla="*/ 115 h 240"/>
                      <a:gd name="T18" fmla="*/ 59 w 59"/>
                      <a:gd name="T19" fmla="*/ 119 h 240"/>
                      <a:gd name="T20" fmla="*/ 59 w 59"/>
                      <a:gd name="T21" fmla="*/ 125 h 240"/>
                      <a:gd name="T22" fmla="*/ 57 w 59"/>
                      <a:gd name="T23" fmla="*/ 130 h 240"/>
                      <a:gd name="T24" fmla="*/ 57 w 59"/>
                      <a:gd name="T25" fmla="*/ 134 h 240"/>
                      <a:gd name="T26" fmla="*/ 57 w 59"/>
                      <a:gd name="T27" fmla="*/ 138 h 240"/>
                      <a:gd name="T28" fmla="*/ 57 w 59"/>
                      <a:gd name="T29" fmla="*/ 139 h 240"/>
                      <a:gd name="T30" fmla="*/ 55 w 59"/>
                      <a:gd name="T31" fmla="*/ 147 h 240"/>
                      <a:gd name="T32" fmla="*/ 54 w 59"/>
                      <a:gd name="T33" fmla="*/ 160 h 240"/>
                      <a:gd name="T34" fmla="*/ 50 w 59"/>
                      <a:gd name="T35" fmla="*/ 180 h 240"/>
                      <a:gd name="T36" fmla="*/ 48 w 59"/>
                      <a:gd name="T37" fmla="*/ 201 h 240"/>
                      <a:gd name="T38" fmla="*/ 44 w 59"/>
                      <a:gd name="T39" fmla="*/ 219 h 240"/>
                      <a:gd name="T40" fmla="*/ 44 w 59"/>
                      <a:gd name="T41" fmla="*/ 234 h 240"/>
                      <a:gd name="T42" fmla="*/ 42 w 59"/>
                      <a:gd name="T43" fmla="*/ 238 h 240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59"/>
                      <a:gd name="T67" fmla="*/ 0 h 240"/>
                      <a:gd name="T68" fmla="*/ 59 w 59"/>
                      <a:gd name="T69" fmla="*/ 240 h 240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59" h="240">
                        <a:moveTo>
                          <a:pt x="42" y="238"/>
                        </a:moveTo>
                        <a:lnTo>
                          <a:pt x="24" y="240"/>
                        </a:lnTo>
                        <a:lnTo>
                          <a:pt x="11" y="238"/>
                        </a:lnTo>
                        <a:lnTo>
                          <a:pt x="3" y="234"/>
                        </a:lnTo>
                        <a:lnTo>
                          <a:pt x="0" y="234"/>
                        </a:lnTo>
                        <a:lnTo>
                          <a:pt x="0" y="0"/>
                        </a:lnTo>
                        <a:lnTo>
                          <a:pt x="59" y="0"/>
                        </a:lnTo>
                        <a:lnTo>
                          <a:pt x="59" y="113"/>
                        </a:lnTo>
                        <a:lnTo>
                          <a:pt x="59" y="115"/>
                        </a:lnTo>
                        <a:lnTo>
                          <a:pt x="59" y="119"/>
                        </a:lnTo>
                        <a:lnTo>
                          <a:pt x="59" y="125"/>
                        </a:lnTo>
                        <a:lnTo>
                          <a:pt x="57" y="130"/>
                        </a:lnTo>
                        <a:lnTo>
                          <a:pt x="57" y="134"/>
                        </a:lnTo>
                        <a:lnTo>
                          <a:pt x="57" y="138"/>
                        </a:lnTo>
                        <a:lnTo>
                          <a:pt x="57" y="139"/>
                        </a:lnTo>
                        <a:lnTo>
                          <a:pt x="55" y="147"/>
                        </a:lnTo>
                        <a:lnTo>
                          <a:pt x="54" y="160"/>
                        </a:lnTo>
                        <a:lnTo>
                          <a:pt x="50" y="180"/>
                        </a:lnTo>
                        <a:lnTo>
                          <a:pt x="48" y="201"/>
                        </a:lnTo>
                        <a:lnTo>
                          <a:pt x="44" y="219"/>
                        </a:lnTo>
                        <a:lnTo>
                          <a:pt x="44" y="234"/>
                        </a:lnTo>
                        <a:lnTo>
                          <a:pt x="42" y="238"/>
                        </a:lnTo>
                        <a:close/>
                      </a:path>
                    </a:pathLst>
                  </a:custGeom>
                  <a:solidFill>
                    <a:srgbClr val="E3E3E3"/>
                  </a:solidFill>
                  <a:ln w="0">
                    <a:solidFill>
                      <a:srgbClr val="E3E3E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00" name="Freeform 217"/>
                  <p:cNvSpPr>
                    <a:spLocks/>
                  </p:cNvSpPr>
                  <p:nvPr/>
                </p:nvSpPr>
                <p:spPr bwMode="auto">
                  <a:xfrm>
                    <a:off x="1256" y="3116"/>
                    <a:ext cx="32" cy="241"/>
                  </a:xfrm>
                  <a:custGeom>
                    <a:avLst/>
                    <a:gdLst>
                      <a:gd name="T0" fmla="*/ 32 w 32"/>
                      <a:gd name="T1" fmla="*/ 0 h 241"/>
                      <a:gd name="T2" fmla="*/ 32 w 32"/>
                      <a:gd name="T3" fmla="*/ 238 h 241"/>
                      <a:gd name="T4" fmla="*/ 15 w 32"/>
                      <a:gd name="T5" fmla="*/ 241 h 241"/>
                      <a:gd name="T6" fmla="*/ 4 w 32"/>
                      <a:gd name="T7" fmla="*/ 241 h 241"/>
                      <a:gd name="T8" fmla="*/ 0 w 32"/>
                      <a:gd name="T9" fmla="*/ 241 h 241"/>
                      <a:gd name="T10" fmla="*/ 0 w 32"/>
                      <a:gd name="T11" fmla="*/ 0 h 241"/>
                      <a:gd name="T12" fmla="*/ 32 w 32"/>
                      <a:gd name="T13" fmla="*/ 0 h 24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2"/>
                      <a:gd name="T22" fmla="*/ 0 h 241"/>
                      <a:gd name="T23" fmla="*/ 32 w 32"/>
                      <a:gd name="T24" fmla="*/ 241 h 24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2" h="241">
                        <a:moveTo>
                          <a:pt x="32" y="0"/>
                        </a:moveTo>
                        <a:lnTo>
                          <a:pt x="32" y="238"/>
                        </a:lnTo>
                        <a:lnTo>
                          <a:pt x="15" y="241"/>
                        </a:lnTo>
                        <a:lnTo>
                          <a:pt x="4" y="241"/>
                        </a:lnTo>
                        <a:lnTo>
                          <a:pt x="0" y="241"/>
                        </a:lnTo>
                        <a:lnTo>
                          <a:pt x="0" y="0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01" name="Freeform 218"/>
                  <p:cNvSpPr>
                    <a:spLocks noEditPoints="1"/>
                  </p:cNvSpPr>
                  <p:nvPr/>
                </p:nvSpPr>
                <p:spPr bwMode="auto">
                  <a:xfrm>
                    <a:off x="1142" y="3200"/>
                    <a:ext cx="70" cy="83"/>
                  </a:xfrm>
                  <a:custGeom>
                    <a:avLst/>
                    <a:gdLst>
                      <a:gd name="T0" fmla="*/ 35 w 70"/>
                      <a:gd name="T1" fmla="*/ 15 h 83"/>
                      <a:gd name="T2" fmla="*/ 40 w 70"/>
                      <a:gd name="T3" fmla="*/ 15 h 83"/>
                      <a:gd name="T4" fmla="*/ 46 w 70"/>
                      <a:gd name="T5" fmla="*/ 15 h 83"/>
                      <a:gd name="T6" fmla="*/ 48 w 70"/>
                      <a:gd name="T7" fmla="*/ 16 h 83"/>
                      <a:gd name="T8" fmla="*/ 50 w 70"/>
                      <a:gd name="T9" fmla="*/ 20 h 83"/>
                      <a:gd name="T10" fmla="*/ 50 w 70"/>
                      <a:gd name="T11" fmla="*/ 24 h 83"/>
                      <a:gd name="T12" fmla="*/ 50 w 70"/>
                      <a:gd name="T13" fmla="*/ 28 h 83"/>
                      <a:gd name="T14" fmla="*/ 46 w 70"/>
                      <a:gd name="T15" fmla="*/ 31 h 83"/>
                      <a:gd name="T16" fmla="*/ 42 w 70"/>
                      <a:gd name="T17" fmla="*/ 33 h 83"/>
                      <a:gd name="T18" fmla="*/ 38 w 70"/>
                      <a:gd name="T19" fmla="*/ 33 h 83"/>
                      <a:gd name="T20" fmla="*/ 18 w 70"/>
                      <a:gd name="T21" fmla="*/ 33 h 83"/>
                      <a:gd name="T22" fmla="*/ 18 w 70"/>
                      <a:gd name="T23" fmla="*/ 15 h 83"/>
                      <a:gd name="T24" fmla="*/ 35 w 70"/>
                      <a:gd name="T25" fmla="*/ 15 h 83"/>
                      <a:gd name="T26" fmla="*/ 38 w 70"/>
                      <a:gd name="T27" fmla="*/ 46 h 83"/>
                      <a:gd name="T28" fmla="*/ 42 w 70"/>
                      <a:gd name="T29" fmla="*/ 48 h 83"/>
                      <a:gd name="T30" fmla="*/ 46 w 70"/>
                      <a:gd name="T31" fmla="*/ 48 h 83"/>
                      <a:gd name="T32" fmla="*/ 50 w 70"/>
                      <a:gd name="T33" fmla="*/ 50 h 83"/>
                      <a:gd name="T34" fmla="*/ 51 w 70"/>
                      <a:gd name="T35" fmla="*/ 54 h 83"/>
                      <a:gd name="T36" fmla="*/ 51 w 70"/>
                      <a:gd name="T37" fmla="*/ 57 h 83"/>
                      <a:gd name="T38" fmla="*/ 51 w 70"/>
                      <a:gd name="T39" fmla="*/ 63 h 83"/>
                      <a:gd name="T40" fmla="*/ 50 w 70"/>
                      <a:gd name="T41" fmla="*/ 67 h 83"/>
                      <a:gd name="T42" fmla="*/ 46 w 70"/>
                      <a:gd name="T43" fmla="*/ 68 h 83"/>
                      <a:gd name="T44" fmla="*/ 42 w 70"/>
                      <a:gd name="T45" fmla="*/ 68 h 83"/>
                      <a:gd name="T46" fmla="*/ 38 w 70"/>
                      <a:gd name="T47" fmla="*/ 70 h 83"/>
                      <a:gd name="T48" fmla="*/ 18 w 70"/>
                      <a:gd name="T49" fmla="*/ 70 h 83"/>
                      <a:gd name="T50" fmla="*/ 18 w 70"/>
                      <a:gd name="T51" fmla="*/ 46 h 83"/>
                      <a:gd name="T52" fmla="*/ 38 w 70"/>
                      <a:gd name="T53" fmla="*/ 46 h 83"/>
                      <a:gd name="T54" fmla="*/ 40 w 70"/>
                      <a:gd name="T55" fmla="*/ 0 h 83"/>
                      <a:gd name="T56" fmla="*/ 0 w 70"/>
                      <a:gd name="T57" fmla="*/ 0 h 83"/>
                      <a:gd name="T58" fmla="*/ 0 w 70"/>
                      <a:gd name="T59" fmla="*/ 83 h 83"/>
                      <a:gd name="T60" fmla="*/ 38 w 70"/>
                      <a:gd name="T61" fmla="*/ 83 h 83"/>
                      <a:gd name="T62" fmla="*/ 44 w 70"/>
                      <a:gd name="T63" fmla="*/ 83 h 83"/>
                      <a:gd name="T64" fmla="*/ 50 w 70"/>
                      <a:gd name="T65" fmla="*/ 83 h 83"/>
                      <a:gd name="T66" fmla="*/ 55 w 70"/>
                      <a:gd name="T67" fmla="*/ 81 h 83"/>
                      <a:gd name="T68" fmla="*/ 59 w 70"/>
                      <a:gd name="T69" fmla="*/ 79 h 83"/>
                      <a:gd name="T70" fmla="*/ 63 w 70"/>
                      <a:gd name="T71" fmla="*/ 76 h 83"/>
                      <a:gd name="T72" fmla="*/ 66 w 70"/>
                      <a:gd name="T73" fmla="*/ 72 h 83"/>
                      <a:gd name="T74" fmla="*/ 68 w 70"/>
                      <a:gd name="T75" fmla="*/ 67 h 83"/>
                      <a:gd name="T76" fmla="*/ 70 w 70"/>
                      <a:gd name="T77" fmla="*/ 59 h 83"/>
                      <a:gd name="T78" fmla="*/ 68 w 70"/>
                      <a:gd name="T79" fmla="*/ 52 h 83"/>
                      <a:gd name="T80" fmla="*/ 66 w 70"/>
                      <a:gd name="T81" fmla="*/ 46 h 83"/>
                      <a:gd name="T82" fmla="*/ 63 w 70"/>
                      <a:gd name="T83" fmla="*/ 42 h 83"/>
                      <a:gd name="T84" fmla="*/ 57 w 70"/>
                      <a:gd name="T85" fmla="*/ 39 h 83"/>
                      <a:gd name="T86" fmla="*/ 61 w 70"/>
                      <a:gd name="T87" fmla="*/ 37 h 83"/>
                      <a:gd name="T88" fmla="*/ 63 w 70"/>
                      <a:gd name="T89" fmla="*/ 33 h 83"/>
                      <a:gd name="T90" fmla="*/ 66 w 70"/>
                      <a:gd name="T91" fmla="*/ 28 h 83"/>
                      <a:gd name="T92" fmla="*/ 66 w 70"/>
                      <a:gd name="T93" fmla="*/ 22 h 83"/>
                      <a:gd name="T94" fmla="*/ 66 w 70"/>
                      <a:gd name="T95" fmla="*/ 15 h 83"/>
                      <a:gd name="T96" fmla="*/ 63 w 70"/>
                      <a:gd name="T97" fmla="*/ 9 h 83"/>
                      <a:gd name="T98" fmla="*/ 59 w 70"/>
                      <a:gd name="T99" fmla="*/ 5 h 83"/>
                      <a:gd name="T100" fmla="*/ 53 w 70"/>
                      <a:gd name="T101" fmla="*/ 2 h 83"/>
                      <a:gd name="T102" fmla="*/ 48 w 70"/>
                      <a:gd name="T103" fmla="*/ 0 h 83"/>
                      <a:gd name="T104" fmla="*/ 40 w 70"/>
                      <a:gd name="T105" fmla="*/ 0 h 83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70"/>
                      <a:gd name="T160" fmla="*/ 0 h 83"/>
                      <a:gd name="T161" fmla="*/ 70 w 70"/>
                      <a:gd name="T162" fmla="*/ 83 h 83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70" h="83">
                        <a:moveTo>
                          <a:pt x="35" y="15"/>
                        </a:moveTo>
                        <a:lnTo>
                          <a:pt x="40" y="15"/>
                        </a:lnTo>
                        <a:lnTo>
                          <a:pt x="46" y="15"/>
                        </a:lnTo>
                        <a:lnTo>
                          <a:pt x="48" y="16"/>
                        </a:lnTo>
                        <a:lnTo>
                          <a:pt x="50" y="20"/>
                        </a:lnTo>
                        <a:lnTo>
                          <a:pt x="50" y="24"/>
                        </a:lnTo>
                        <a:lnTo>
                          <a:pt x="50" y="28"/>
                        </a:lnTo>
                        <a:lnTo>
                          <a:pt x="46" y="31"/>
                        </a:lnTo>
                        <a:lnTo>
                          <a:pt x="42" y="33"/>
                        </a:lnTo>
                        <a:lnTo>
                          <a:pt x="38" y="33"/>
                        </a:lnTo>
                        <a:lnTo>
                          <a:pt x="18" y="33"/>
                        </a:lnTo>
                        <a:lnTo>
                          <a:pt x="18" y="15"/>
                        </a:lnTo>
                        <a:lnTo>
                          <a:pt x="35" y="15"/>
                        </a:lnTo>
                        <a:close/>
                        <a:moveTo>
                          <a:pt x="38" y="46"/>
                        </a:moveTo>
                        <a:lnTo>
                          <a:pt x="42" y="48"/>
                        </a:lnTo>
                        <a:lnTo>
                          <a:pt x="46" y="48"/>
                        </a:lnTo>
                        <a:lnTo>
                          <a:pt x="50" y="50"/>
                        </a:lnTo>
                        <a:lnTo>
                          <a:pt x="51" y="54"/>
                        </a:lnTo>
                        <a:lnTo>
                          <a:pt x="51" y="57"/>
                        </a:lnTo>
                        <a:lnTo>
                          <a:pt x="51" y="63"/>
                        </a:lnTo>
                        <a:lnTo>
                          <a:pt x="50" y="67"/>
                        </a:lnTo>
                        <a:lnTo>
                          <a:pt x="46" y="68"/>
                        </a:lnTo>
                        <a:lnTo>
                          <a:pt x="42" y="68"/>
                        </a:lnTo>
                        <a:lnTo>
                          <a:pt x="38" y="70"/>
                        </a:lnTo>
                        <a:lnTo>
                          <a:pt x="18" y="70"/>
                        </a:lnTo>
                        <a:lnTo>
                          <a:pt x="18" y="46"/>
                        </a:lnTo>
                        <a:lnTo>
                          <a:pt x="38" y="46"/>
                        </a:lnTo>
                        <a:close/>
                        <a:moveTo>
                          <a:pt x="40" y="0"/>
                        </a:moveTo>
                        <a:lnTo>
                          <a:pt x="0" y="0"/>
                        </a:lnTo>
                        <a:lnTo>
                          <a:pt x="0" y="83"/>
                        </a:lnTo>
                        <a:lnTo>
                          <a:pt x="38" y="83"/>
                        </a:lnTo>
                        <a:lnTo>
                          <a:pt x="44" y="83"/>
                        </a:lnTo>
                        <a:lnTo>
                          <a:pt x="50" y="83"/>
                        </a:lnTo>
                        <a:lnTo>
                          <a:pt x="55" y="81"/>
                        </a:lnTo>
                        <a:lnTo>
                          <a:pt x="59" y="79"/>
                        </a:lnTo>
                        <a:lnTo>
                          <a:pt x="63" y="76"/>
                        </a:lnTo>
                        <a:lnTo>
                          <a:pt x="66" y="72"/>
                        </a:lnTo>
                        <a:lnTo>
                          <a:pt x="68" y="67"/>
                        </a:lnTo>
                        <a:lnTo>
                          <a:pt x="70" y="59"/>
                        </a:lnTo>
                        <a:lnTo>
                          <a:pt x="68" y="52"/>
                        </a:lnTo>
                        <a:lnTo>
                          <a:pt x="66" y="46"/>
                        </a:lnTo>
                        <a:lnTo>
                          <a:pt x="63" y="42"/>
                        </a:lnTo>
                        <a:lnTo>
                          <a:pt x="57" y="39"/>
                        </a:lnTo>
                        <a:lnTo>
                          <a:pt x="61" y="37"/>
                        </a:lnTo>
                        <a:lnTo>
                          <a:pt x="63" y="33"/>
                        </a:lnTo>
                        <a:lnTo>
                          <a:pt x="66" y="28"/>
                        </a:lnTo>
                        <a:lnTo>
                          <a:pt x="66" y="22"/>
                        </a:lnTo>
                        <a:lnTo>
                          <a:pt x="66" y="15"/>
                        </a:lnTo>
                        <a:lnTo>
                          <a:pt x="63" y="9"/>
                        </a:lnTo>
                        <a:lnTo>
                          <a:pt x="59" y="5"/>
                        </a:lnTo>
                        <a:lnTo>
                          <a:pt x="53" y="2"/>
                        </a:lnTo>
                        <a:lnTo>
                          <a:pt x="48" y="0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02" name="Freeform 219"/>
                  <p:cNvSpPr>
                    <a:spLocks/>
                  </p:cNvSpPr>
                  <p:nvPr/>
                </p:nvSpPr>
                <p:spPr bwMode="auto">
                  <a:xfrm>
                    <a:off x="1116" y="3040"/>
                    <a:ext cx="270" cy="141"/>
                  </a:xfrm>
                  <a:custGeom>
                    <a:avLst/>
                    <a:gdLst>
                      <a:gd name="T0" fmla="*/ 135 w 270"/>
                      <a:gd name="T1" fmla="*/ 141 h 141"/>
                      <a:gd name="T2" fmla="*/ 172 w 270"/>
                      <a:gd name="T3" fmla="*/ 139 h 141"/>
                      <a:gd name="T4" fmla="*/ 204 w 270"/>
                      <a:gd name="T5" fmla="*/ 132 h 141"/>
                      <a:gd name="T6" fmla="*/ 231 w 270"/>
                      <a:gd name="T7" fmla="*/ 121 h 141"/>
                      <a:gd name="T8" fmla="*/ 252 w 270"/>
                      <a:gd name="T9" fmla="*/ 106 h 141"/>
                      <a:gd name="T10" fmla="*/ 267 w 270"/>
                      <a:gd name="T11" fmla="*/ 89 h 141"/>
                      <a:gd name="T12" fmla="*/ 270 w 270"/>
                      <a:gd name="T13" fmla="*/ 71 h 141"/>
                      <a:gd name="T14" fmla="*/ 267 w 270"/>
                      <a:gd name="T15" fmla="*/ 52 h 141"/>
                      <a:gd name="T16" fmla="*/ 252 w 270"/>
                      <a:gd name="T17" fmla="*/ 36 h 141"/>
                      <a:gd name="T18" fmla="*/ 231 w 270"/>
                      <a:gd name="T19" fmla="*/ 21 h 141"/>
                      <a:gd name="T20" fmla="*/ 204 w 270"/>
                      <a:gd name="T21" fmla="*/ 10 h 141"/>
                      <a:gd name="T22" fmla="*/ 172 w 270"/>
                      <a:gd name="T23" fmla="*/ 2 h 141"/>
                      <a:gd name="T24" fmla="*/ 135 w 270"/>
                      <a:gd name="T25" fmla="*/ 0 h 141"/>
                      <a:gd name="T26" fmla="*/ 100 w 270"/>
                      <a:gd name="T27" fmla="*/ 2 h 141"/>
                      <a:gd name="T28" fmla="*/ 66 w 270"/>
                      <a:gd name="T29" fmla="*/ 10 h 141"/>
                      <a:gd name="T30" fmla="*/ 40 w 270"/>
                      <a:gd name="T31" fmla="*/ 21 h 141"/>
                      <a:gd name="T32" fmla="*/ 18 w 270"/>
                      <a:gd name="T33" fmla="*/ 36 h 141"/>
                      <a:gd name="T34" fmla="*/ 5 w 270"/>
                      <a:gd name="T35" fmla="*/ 52 h 141"/>
                      <a:gd name="T36" fmla="*/ 0 w 270"/>
                      <a:gd name="T37" fmla="*/ 71 h 141"/>
                      <a:gd name="T38" fmla="*/ 5 w 270"/>
                      <a:gd name="T39" fmla="*/ 89 h 141"/>
                      <a:gd name="T40" fmla="*/ 18 w 270"/>
                      <a:gd name="T41" fmla="*/ 106 h 141"/>
                      <a:gd name="T42" fmla="*/ 40 w 270"/>
                      <a:gd name="T43" fmla="*/ 121 h 141"/>
                      <a:gd name="T44" fmla="*/ 66 w 270"/>
                      <a:gd name="T45" fmla="*/ 132 h 141"/>
                      <a:gd name="T46" fmla="*/ 100 w 270"/>
                      <a:gd name="T47" fmla="*/ 139 h 141"/>
                      <a:gd name="T48" fmla="*/ 135 w 270"/>
                      <a:gd name="T49" fmla="*/ 141 h 14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70"/>
                      <a:gd name="T76" fmla="*/ 0 h 141"/>
                      <a:gd name="T77" fmla="*/ 270 w 270"/>
                      <a:gd name="T78" fmla="*/ 141 h 14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70" h="141">
                        <a:moveTo>
                          <a:pt x="135" y="141"/>
                        </a:moveTo>
                        <a:lnTo>
                          <a:pt x="172" y="139"/>
                        </a:lnTo>
                        <a:lnTo>
                          <a:pt x="204" y="132"/>
                        </a:lnTo>
                        <a:lnTo>
                          <a:pt x="231" y="121"/>
                        </a:lnTo>
                        <a:lnTo>
                          <a:pt x="252" y="106"/>
                        </a:lnTo>
                        <a:lnTo>
                          <a:pt x="267" y="89"/>
                        </a:lnTo>
                        <a:lnTo>
                          <a:pt x="270" y="71"/>
                        </a:lnTo>
                        <a:lnTo>
                          <a:pt x="267" y="52"/>
                        </a:lnTo>
                        <a:lnTo>
                          <a:pt x="252" y="36"/>
                        </a:lnTo>
                        <a:lnTo>
                          <a:pt x="231" y="21"/>
                        </a:lnTo>
                        <a:lnTo>
                          <a:pt x="204" y="10"/>
                        </a:lnTo>
                        <a:lnTo>
                          <a:pt x="172" y="2"/>
                        </a:lnTo>
                        <a:lnTo>
                          <a:pt x="135" y="0"/>
                        </a:lnTo>
                        <a:lnTo>
                          <a:pt x="100" y="2"/>
                        </a:lnTo>
                        <a:lnTo>
                          <a:pt x="66" y="10"/>
                        </a:lnTo>
                        <a:lnTo>
                          <a:pt x="40" y="21"/>
                        </a:lnTo>
                        <a:lnTo>
                          <a:pt x="18" y="36"/>
                        </a:lnTo>
                        <a:lnTo>
                          <a:pt x="5" y="52"/>
                        </a:lnTo>
                        <a:lnTo>
                          <a:pt x="0" y="71"/>
                        </a:lnTo>
                        <a:lnTo>
                          <a:pt x="5" y="89"/>
                        </a:lnTo>
                        <a:lnTo>
                          <a:pt x="18" y="106"/>
                        </a:lnTo>
                        <a:lnTo>
                          <a:pt x="40" y="121"/>
                        </a:lnTo>
                        <a:lnTo>
                          <a:pt x="66" y="132"/>
                        </a:lnTo>
                        <a:lnTo>
                          <a:pt x="100" y="139"/>
                        </a:lnTo>
                        <a:lnTo>
                          <a:pt x="135" y="141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03" name="Freeform 220"/>
                  <p:cNvSpPr>
                    <a:spLocks/>
                  </p:cNvSpPr>
                  <p:nvPr/>
                </p:nvSpPr>
                <p:spPr bwMode="auto">
                  <a:xfrm>
                    <a:off x="1116" y="3040"/>
                    <a:ext cx="270" cy="141"/>
                  </a:xfrm>
                  <a:custGeom>
                    <a:avLst/>
                    <a:gdLst>
                      <a:gd name="T0" fmla="*/ 135 w 270"/>
                      <a:gd name="T1" fmla="*/ 141 h 141"/>
                      <a:gd name="T2" fmla="*/ 172 w 270"/>
                      <a:gd name="T3" fmla="*/ 139 h 141"/>
                      <a:gd name="T4" fmla="*/ 204 w 270"/>
                      <a:gd name="T5" fmla="*/ 132 h 141"/>
                      <a:gd name="T6" fmla="*/ 231 w 270"/>
                      <a:gd name="T7" fmla="*/ 121 h 141"/>
                      <a:gd name="T8" fmla="*/ 252 w 270"/>
                      <a:gd name="T9" fmla="*/ 106 h 141"/>
                      <a:gd name="T10" fmla="*/ 267 w 270"/>
                      <a:gd name="T11" fmla="*/ 89 h 141"/>
                      <a:gd name="T12" fmla="*/ 270 w 270"/>
                      <a:gd name="T13" fmla="*/ 71 h 141"/>
                      <a:gd name="T14" fmla="*/ 267 w 270"/>
                      <a:gd name="T15" fmla="*/ 52 h 141"/>
                      <a:gd name="T16" fmla="*/ 252 w 270"/>
                      <a:gd name="T17" fmla="*/ 36 h 141"/>
                      <a:gd name="T18" fmla="*/ 231 w 270"/>
                      <a:gd name="T19" fmla="*/ 21 h 141"/>
                      <a:gd name="T20" fmla="*/ 204 w 270"/>
                      <a:gd name="T21" fmla="*/ 10 h 141"/>
                      <a:gd name="T22" fmla="*/ 172 w 270"/>
                      <a:gd name="T23" fmla="*/ 2 h 141"/>
                      <a:gd name="T24" fmla="*/ 135 w 270"/>
                      <a:gd name="T25" fmla="*/ 0 h 141"/>
                      <a:gd name="T26" fmla="*/ 100 w 270"/>
                      <a:gd name="T27" fmla="*/ 2 h 141"/>
                      <a:gd name="T28" fmla="*/ 66 w 270"/>
                      <a:gd name="T29" fmla="*/ 10 h 141"/>
                      <a:gd name="T30" fmla="*/ 40 w 270"/>
                      <a:gd name="T31" fmla="*/ 21 h 141"/>
                      <a:gd name="T32" fmla="*/ 18 w 270"/>
                      <a:gd name="T33" fmla="*/ 36 h 141"/>
                      <a:gd name="T34" fmla="*/ 5 w 270"/>
                      <a:gd name="T35" fmla="*/ 52 h 141"/>
                      <a:gd name="T36" fmla="*/ 0 w 270"/>
                      <a:gd name="T37" fmla="*/ 71 h 141"/>
                      <a:gd name="T38" fmla="*/ 5 w 270"/>
                      <a:gd name="T39" fmla="*/ 89 h 141"/>
                      <a:gd name="T40" fmla="*/ 18 w 270"/>
                      <a:gd name="T41" fmla="*/ 106 h 141"/>
                      <a:gd name="T42" fmla="*/ 40 w 270"/>
                      <a:gd name="T43" fmla="*/ 121 h 141"/>
                      <a:gd name="T44" fmla="*/ 66 w 270"/>
                      <a:gd name="T45" fmla="*/ 132 h 141"/>
                      <a:gd name="T46" fmla="*/ 100 w 270"/>
                      <a:gd name="T47" fmla="*/ 139 h 141"/>
                      <a:gd name="T48" fmla="*/ 135 w 270"/>
                      <a:gd name="T49" fmla="*/ 141 h 14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70"/>
                      <a:gd name="T76" fmla="*/ 0 h 141"/>
                      <a:gd name="T77" fmla="*/ 270 w 270"/>
                      <a:gd name="T78" fmla="*/ 141 h 14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70" h="141">
                        <a:moveTo>
                          <a:pt x="135" y="141"/>
                        </a:moveTo>
                        <a:lnTo>
                          <a:pt x="172" y="139"/>
                        </a:lnTo>
                        <a:lnTo>
                          <a:pt x="204" y="132"/>
                        </a:lnTo>
                        <a:lnTo>
                          <a:pt x="231" y="121"/>
                        </a:lnTo>
                        <a:lnTo>
                          <a:pt x="252" y="106"/>
                        </a:lnTo>
                        <a:lnTo>
                          <a:pt x="267" y="89"/>
                        </a:lnTo>
                        <a:lnTo>
                          <a:pt x="270" y="71"/>
                        </a:lnTo>
                        <a:lnTo>
                          <a:pt x="267" y="52"/>
                        </a:lnTo>
                        <a:lnTo>
                          <a:pt x="252" y="36"/>
                        </a:lnTo>
                        <a:lnTo>
                          <a:pt x="231" y="21"/>
                        </a:lnTo>
                        <a:lnTo>
                          <a:pt x="204" y="10"/>
                        </a:lnTo>
                        <a:lnTo>
                          <a:pt x="172" y="2"/>
                        </a:lnTo>
                        <a:lnTo>
                          <a:pt x="135" y="0"/>
                        </a:lnTo>
                        <a:lnTo>
                          <a:pt x="100" y="2"/>
                        </a:lnTo>
                        <a:lnTo>
                          <a:pt x="66" y="10"/>
                        </a:lnTo>
                        <a:lnTo>
                          <a:pt x="40" y="21"/>
                        </a:lnTo>
                        <a:lnTo>
                          <a:pt x="18" y="36"/>
                        </a:lnTo>
                        <a:lnTo>
                          <a:pt x="5" y="52"/>
                        </a:lnTo>
                        <a:lnTo>
                          <a:pt x="0" y="71"/>
                        </a:lnTo>
                        <a:lnTo>
                          <a:pt x="5" y="89"/>
                        </a:lnTo>
                        <a:lnTo>
                          <a:pt x="18" y="106"/>
                        </a:lnTo>
                        <a:lnTo>
                          <a:pt x="40" y="121"/>
                        </a:lnTo>
                        <a:lnTo>
                          <a:pt x="66" y="132"/>
                        </a:lnTo>
                        <a:lnTo>
                          <a:pt x="100" y="139"/>
                        </a:lnTo>
                        <a:lnTo>
                          <a:pt x="135" y="141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04" name="Freeform 221"/>
                  <p:cNvSpPr>
                    <a:spLocks/>
                  </p:cNvSpPr>
                  <p:nvPr/>
                </p:nvSpPr>
                <p:spPr bwMode="auto">
                  <a:xfrm>
                    <a:off x="1154" y="3018"/>
                    <a:ext cx="195" cy="119"/>
                  </a:xfrm>
                  <a:custGeom>
                    <a:avLst/>
                    <a:gdLst>
                      <a:gd name="T0" fmla="*/ 99 w 195"/>
                      <a:gd name="T1" fmla="*/ 119 h 119"/>
                      <a:gd name="T2" fmla="*/ 128 w 195"/>
                      <a:gd name="T3" fmla="*/ 117 h 119"/>
                      <a:gd name="T4" fmla="*/ 156 w 195"/>
                      <a:gd name="T5" fmla="*/ 109 h 119"/>
                      <a:gd name="T6" fmla="*/ 177 w 195"/>
                      <a:gd name="T7" fmla="*/ 98 h 119"/>
                      <a:gd name="T8" fmla="*/ 191 w 195"/>
                      <a:gd name="T9" fmla="*/ 83 h 119"/>
                      <a:gd name="T10" fmla="*/ 195 w 195"/>
                      <a:gd name="T11" fmla="*/ 69 h 119"/>
                      <a:gd name="T12" fmla="*/ 191 w 195"/>
                      <a:gd name="T13" fmla="*/ 50 h 119"/>
                      <a:gd name="T14" fmla="*/ 177 w 195"/>
                      <a:gd name="T15" fmla="*/ 32 h 119"/>
                      <a:gd name="T16" fmla="*/ 156 w 195"/>
                      <a:gd name="T17" fmla="*/ 17 h 119"/>
                      <a:gd name="T18" fmla="*/ 128 w 195"/>
                      <a:gd name="T19" fmla="*/ 6 h 119"/>
                      <a:gd name="T20" fmla="*/ 99 w 195"/>
                      <a:gd name="T21" fmla="*/ 0 h 119"/>
                      <a:gd name="T22" fmla="*/ 67 w 195"/>
                      <a:gd name="T23" fmla="*/ 6 h 119"/>
                      <a:gd name="T24" fmla="*/ 41 w 195"/>
                      <a:gd name="T25" fmla="*/ 17 h 119"/>
                      <a:gd name="T26" fmla="*/ 19 w 195"/>
                      <a:gd name="T27" fmla="*/ 32 h 119"/>
                      <a:gd name="T28" fmla="*/ 6 w 195"/>
                      <a:gd name="T29" fmla="*/ 50 h 119"/>
                      <a:gd name="T30" fmla="*/ 0 w 195"/>
                      <a:gd name="T31" fmla="*/ 69 h 119"/>
                      <a:gd name="T32" fmla="*/ 6 w 195"/>
                      <a:gd name="T33" fmla="*/ 83 h 119"/>
                      <a:gd name="T34" fmla="*/ 19 w 195"/>
                      <a:gd name="T35" fmla="*/ 98 h 119"/>
                      <a:gd name="T36" fmla="*/ 41 w 195"/>
                      <a:gd name="T37" fmla="*/ 109 h 119"/>
                      <a:gd name="T38" fmla="*/ 67 w 195"/>
                      <a:gd name="T39" fmla="*/ 117 h 119"/>
                      <a:gd name="T40" fmla="*/ 99 w 195"/>
                      <a:gd name="T41" fmla="*/ 119 h 11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95"/>
                      <a:gd name="T64" fmla="*/ 0 h 119"/>
                      <a:gd name="T65" fmla="*/ 195 w 195"/>
                      <a:gd name="T66" fmla="*/ 119 h 11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95" h="119">
                        <a:moveTo>
                          <a:pt x="99" y="119"/>
                        </a:moveTo>
                        <a:lnTo>
                          <a:pt x="128" y="117"/>
                        </a:lnTo>
                        <a:lnTo>
                          <a:pt x="156" y="109"/>
                        </a:lnTo>
                        <a:lnTo>
                          <a:pt x="177" y="98"/>
                        </a:lnTo>
                        <a:lnTo>
                          <a:pt x="191" y="83"/>
                        </a:lnTo>
                        <a:lnTo>
                          <a:pt x="195" y="69"/>
                        </a:lnTo>
                        <a:lnTo>
                          <a:pt x="191" y="50"/>
                        </a:lnTo>
                        <a:lnTo>
                          <a:pt x="177" y="32"/>
                        </a:lnTo>
                        <a:lnTo>
                          <a:pt x="156" y="17"/>
                        </a:lnTo>
                        <a:lnTo>
                          <a:pt x="128" y="6"/>
                        </a:lnTo>
                        <a:lnTo>
                          <a:pt x="99" y="0"/>
                        </a:lnTo>
                        <a:lnTo>
                          <a:pt x="67" y="6"/>
                        </a:lnTo>
                        <a:lnTo>
                          <a:pt x="41" y="17"/>
                        </a:lnTo>
                        <a:lnTo>
                          <a:pt x="19" y="32"/>
                        </a:lnTo>
                        <a:lnTo>
                          <a:pt x="6" y="50"/>
                        </a:lnTo>
                        <a:lnTo>
                          <a:pt x="0" y="69"/>
                        </a:lnTo>
                        <a:lnTo>
                          <a:pt x="6" y="83"/>
                        </a:lnTo>
                        <a:lnTo>
                          <a:pt x="19" y="98"/>
                        </a:lnTo>
                        <a:lnTo>
                          <a:pt x="41" y="109"/>
                        </a:lnTo>
                        <a:lnTo>
                          <a:pt x="67" y="117"/>
                        </a:lnTo>
                        <a:lnTo>
                          <a:pt x="99" y="119"/>
                        </a:lnTo>
                        <a:close/>
                      </a:path>
                    </a:pathLst>
                  </a:custGeom>
                  <a:solidFill>
                    <a:srgbClr val="5B5B5B"/>
                  </a:solidFill>
                  <a:ln w="0">
                    <a:solidFill>
                      <a:srgbClr val="5B5B5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05" name="Freeform 222"/>
                  <p:cNvSpPr>
                    <a:spLocks/>
                  </p:cNvSpPr>
                  <p:nvPr/>
                </p:nvSpPr>
                <p:spPr bwMode="auto">
                  <a:xfrm>
                    <a:off x="1167" y="3020"/>
                    <a:ext cx="171" cy="104"/>
                  </a:xfrm>
                  <a:custGeom>
                    <a:avLst/>
                    <a:gdLst>
                      <a:gd name="T0" fmla="*/ 86 w 171"/>
                      <a:gd name="T1" fmla="*/ 104 h 104"/>
                      <a:gd name="T2" fmla="*/ 112 w 171"/>
                      <a:gd name="T3" fmla="*/ 100 h 104"/>
                      <a:gd name="T4" fmla="*/ 136 w 171"/>
                      <a:gd name="T5" fmla="*/ 94 h 104"/>
                      <a:gd name="T6" fmla="*/ 154 w 171"/>
                      <a:gd name="T7" fmla="*/ 85 h 104"/>
                      <a:gd name="T8" fmla="*/ 165 w 171"/>
                      <a:gd name="T9" fmla="*/ 72 h 104"/>
                      <a:gd name="T10" fmla="*/ 171 w 171"/>
                      <a:gd name="T11" fmla="*/ 59 h 104"/>
                      <a:gd name="T12" fmla="*/ 165 w 171"/>
                      <a:gd name="T13" fmla="*/ 43 h 104"/>
                      <a:gd name="T14" fmla="*/ 154 w 171"/>
                      <a:gd name="T15" fmla="*/ 28 h 104"/>
                      <a:gd name="T16" fmla="*/ 136 w 171"/>
                      <a:gd name="T17" fmla="*/ 13 h 104"/>
                      <a:gd name="T18" fmla="*/ 112 w 171"/>
                      <a:gd name="T19" fmla="*/ 4 h 104"/>
                      <a:gd name="T20" fmla="*/ 86 w 171"/>
                      <a:gd name="T21" fmla="*/ 0 h 104"/>
                      <a:gd name="T22" fmla="*/ 58 w 171"/>
                      <a:gd name="T23" fmla="*/ 4 h 104"/>
                      <a:gd name="T24" fmla="*/ 34 w 171"/>
                      <a:gd name="T25" fmla="*/ 13 h 104"/>
                      <a:gd name="T26" fmla="*/ 17 w 171"/>
                      <a:gd name="T27" fmla="*/ 28 h 104"/>
                      <a:gd name="T28" fmla="*/ 4 w 171"/>
                      <a:gd name="T29" fmla="*/ 43 h 104"/>
                      <a:gd name="T30" fmla="*/ 0 w 171"/>
                      <a:gd name="T31" fmla="*/ 59 h 104"/>
                      <a:gd name="T32" fmla="*/ 4 w 171"/>
                      <a:gd name="T33" fmla="*/ 72 h 104"/>
                      <a:gd name="T34" fmla="*/ 17 w 171"/>
                      <a:gd name="T35" fmla="*/ 85 h 104"/>
                      <a:gd name="T36" fmla="*/ 34 w 171"/>
                      <a:gd name="T37" fmla="*/ 94 h 104"/>
                      <a:gd name="T38" fmla="*/ 58 w 171"/>
                      <a:gd name="T39" fmla="*/ 100 h 104"/>
                      <a:gd name="T40" fmla="*/ 86 w 171"/>
                      <a:gd name="T41" fmla="*/ 104 h 10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71"/>
                      <a:gd name="T64" fmla="*/ 0 h 104"/>
                      <a:gd name="T65" fmla="*/ 171 w 171"/>
                      <a:gd name="T66" fmla="*/ 104 h 10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71" h="104">
                        <a:moveTo>
                          <a:pt x="86" y="104"/>
                        </a:moveTo>
                        <a:lnTo>
                          <a:pt x="112" y="100"/>
                        </a:lnTo>
                        <a:lnTo>
                          <a:pt x="136" y="94"/>
                        </a:lnTo>
                        <a:lnTo>
                          <a:pt x="154" y="85"/>
                        </a:lnTo>
                        <a:lnTo>
                          <a:pt x="165" y="72"/>
                        </a:lnTo>
                        <a:lnTo>
                          <a:pt x="171" y="59"/>
                        </a:lnTo>
                        <a:lnTo>
                          <a:pt x="165" y="43"/>
                        </a:lnTo>
                        <a:lnTo>
                          <a:pt x="154" y="28"/>
                        </a:lnTo>
                        <a:lnTo>
                          <a:pt x="136" y="13"/>
                        </a:lnTo>
                        <a:lnTo>
                          <a:pt x="112" y="4"/>
                        </a:lnTo>
                        <a:lnTo>
                          <a:pt x="86" y="0"/>
                        </a:lnTo>
                        <a:lnTo>
                          <a:pt x="58" y="4"/>
                        </a:lnTo>
                        <a:lnTo>
                          <a:pt x="34" y="13"/>
                        </a:lnTo>
                        <a:lnTo>
                          <a:pt x="17" y="28"/>
                        </a:lnTo>
                        <a:lnTo>
                          <a:pt x="4" y="43"/>
                        </a:lnTo>
                        <a:lnTo>
                          <a:pt x="0" y="59"/>
                        </a:lnTo>
                        <a:lnTo>
                          <a:pt x="4" y="72"/>
                        </a:lnTo>
                        <a:lnTo>
                          <a:pt x="17" y="85"/>
                        </a:lnTo>
                        <a:lnTo>
                          <a:pt x="34" y="94"/>
                        </a:lnTo>
                        <a:lnTo>
                          <a:pt x="58" y="100"/>
                        </a:lnTo>
                        <a:lnTo>
                          <a:pt x="86" y="104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0">
                    <a:solidFill>
                      <a:srgbClr val="76767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06" name="Freeform 223"/>
                  <p:cNvSpPr>
                    <a:spLocks/>
                  </p:cNvSpPr>
                  <p:nvPr/>
                </p:nvSpPr>
                <p:spPr bwMode="auto">
                  <a:xfrm>
                    <a:off x="1179" y="3022"/>
                    <a:ext cx="146" cy="87"/>
                  </a:xfrm>
                  <a:custGeom>
                    <a:avLst/>
                    <a:gdLst>
                      <a:gd name="T0" fmla="*/ 74 w 146"/>
                      <a:gd name="T1" fmla="*/ 87 h 87"/>
                      <a:gd name="T2" fmla="*/ 102 w 146"/>
                      <a:gd name="T3" fmla="*/ 85 h 87"/>
                      <a:gd name="T4" fmla="*/ 126 w 146"/>
                      <a:gd name="T5" fmla="*/ 76 h 87"/>
                      <a:gd name="T6" fmla="*/ 141 w 146"/>
                      <a:gd name="T7" fmla="*/ 65 h 87"/>
                      <a:gd name="T8" fmla="*/ 146 w 146"/>
                      <a:gd name="T9" fmla="*/ 50 h 87"/>
                      <a:gd name="T10" fmla="*/ 142 w 146"/>
                      <a:gd name="T11" fmla="*/ 35 h 87"/>
                      <a:gd name="T12" fmla="*/ 133 w 146"/>
                      <a:gd name="T13" fmla="*/ 22 h 87"/>
                      <a:gd name="T14" fmla="*/ 116 w 146"/>
                      <a:gd name="T15" fmla="*/ 11 h 87"/>
                      <a:gd name="T16" fmla="*/ 96 w 146"/>
                      <a:gd name="T17" fmla="*/ 2 h 87"/>
                      <a:gd name="T18" fmla="*/ 74 w 146"/>
                      <a:gd name="T19" fmla="*/ 0 h 87"/>
                      <a:gd name="T20" fmla="*/ 50 w 146"/>
                      <a:gd name="T21" fmla="*/ 2 h 87"/>
                      <a:gd name="T22" fmla="*/ 29 w 146"/>
                      <a:gd name="T23" fmla="*/ 11 h 87"/>
                      <a:gd name="T24" fmla="*/ 14 w 146"/>
                      <a:gd name="T25" fmla="*/ 22 h 87"/>
                      <a:gd name="T26" fmla="*/ 3 w 146"/>
                      <a:gd name="T27" fmla="*/ 35 h 87"/>
                      <a:gd name="T28" fmla="*/ 0 w 146"/>
                      <a:gd name="T29" fmla="*/ 50 h 87"/>
                      <a:gd name="T30" fmla="*/ 5 w 146"/>
                      <a:gd name="T31" fmla="*/ 65 h 87"/>
                      <a:gd name="T32" fmla="*/ 22 w 146"/>
                      <a:gd name="T33" fmla="*/ 76 h 87"/>
                      <a:gd name="T34" fmla="*/ 44 w 146"/>
                      <a:gd name="T35" fmla="*/ 85 h 87"/>
                      <a:gd name="T36" fmla="*/ 74 w 146"/>
                      <a:gd name="T37" fmla="*/ 87 h 8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46"/>
                      <a:gd name="T58" fmla="*/ 0 h 87"/>
                      <a:gd name="T59" fmla="*/ 146 w 146"/>
                      <a:gd name="T60" fmla="*/ 87 h 87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46" h="87">
                        <a:moveTo>
                          <a:pt x="74" y="87"/>
                        </a:moveTo>
                        <a:lnTo>
                          <a:pt x="102" y="85"/>
                        </a:lnTo>
                        <a:lnTo>
                          <a:pt x="126" y="76"/>
                        </a:lnTo>
                        <a:lnTo>
                          <a:pt x="141" y="65"/>
                        </a:lnTo>
                        <a:lnTo>
                          <a:pt x="146" y="50"/>
                        </a:lnTo>
                        <a:lnTo>
                          <a:pt x="142" y="35"/>
                        </a:lnTo>
                        <a:lnTo>
                          <a:pt x="133" y="22"/>
                        </a:lnTo>
                        <a:lnTo>
                          <a:pt x="116" y="11"/>
                        </a:lnTo>
                        <a:lnTo>
                          <a:pt x="96" y="2"/>
                        </a:lnTo>
                        <a:lnTo>
                          <a:pt x="74" y="0"/>
                        </a:lnTo>
                        <a:lnTo>
                          <a:pt x="50" y="2"/>
                        </a:lnTo>
                        <a:lnTo>
                          <a:pt x="29" y="11"/>
                        </a:lnTo>
                        <a:lnTo>
                          <a:pt x="14" y="22"/>
                        </a:lnTo>
                        <a:lnTo>
                          <a:pt x="3" y="35"/>
                        </a:lnTo>
                        <a:lnTo>
                          <a:pt x="0" y="50"/>
                        </a:lnTo>
                        <a:lnTo>
                          <a:pt x="5" y="65"/>
                        </a:lnTo>
                        <a:lnTo>
                          <a:pt x="22" y="76"/>
                        </a:lnTo>
                        <a:lnTo>
                          <a:pt x="44" y="85"/>
                        </a:lnTo>
                        <a:lnTo>
                          <a:pt x="74" y="87"/>
                        </a:lnTo>
                        <a:close/>
                      </a:path>
                    </a:pathLst>
                  </a:custGeom>
                  <a:solidFill>
                    <a:srgbClr val="929292"/>
                  </a:solidFill>
                  <a:ln w="0">
                    <a:solidFill>
                      <a:srgbClr val="92929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07" name="Freeform 224"/>
                  <p:cNvSpPr>
                    <a:spLocks/>
                  </p:cNvSpPr>
                  <p:nvPr/>
                </p:nvSpPr>
                <p:spPr bwMode="auto">
                  <a:xfrm>
                    <a:off x="1192" y="3022"/>
                    <a:ext cx="122" cy="74"/>
                  </a:xfrm>
                  <a:custGeom>
                    <a:avLst/>
                    <a:gdLst>
                      <a:gd name="T0" fmla="*/ 61 w 122"/>
                      <a:gd name="T1" fmla="*/ 74 h 74"/>
                      <a:gd name="T2" fmla="*/ 85 w 122"/>
                      <a:gd name="T3" fmla="*/ 72 h 74"/>
                      <a:gd name="T4" fmla="*/ 103 w 122"/>
                      <a:gd name="T5" fmla="*/ 65 h 74"/>
                      <a:gd name="T6" fmla="*/ 116 w 122"/>
                      <a:gd name="T7" fmla="*/ 54 h 74"/>
                      <a:gd name="T8" fmla="*/ 122 w 122"/>
                      <a:gd name="T9" fmla="*/ 42 h 74"/>
                      <a:gd name="T10" fmla="*/ 116 w 122"/>
                      <a:gd name="T11" fmla="*/ 28 h 74"/>
                      <a:gd name="T12" fmla="*/ 103 w 122"/>
                      <a:gd name="T13" fmla="*/ 15 h 74"/>
                      <a:gd name="T14" fmla="*/ 85 w 122"/>
                      <a:gd name="T15" fmla="*/ 3 h 74"/>
                      <a:gd name="T16" fmla="*/ 61 w 122"/>
                      <a:gd name="T17" fmla="*/ 0 h 74"/>
                      <a:gd name="T18" fmla="*/ 37 w 122"/>
                      <a:gd name="T19" fmla="*/ 3 h 74"/>
                      <a:gd name="T20" fmla="*/ 18 w 122"/>
                      <a:gd name="T21" fmla="*/ 15 h 74"/>
                      <a:gd name="T22" fmla="*/ 5 w 122"/>
                      <a:gd name="T23" fmla="*/ 28 h 74"/>
                      <a:gd name="T24" fmla="*/ 0 w 122"/>
                      <a:gd name="T25" fmla="*/ 42 h 74"/>
                      <a:gd name="T26" fmla="*/ 5 w 122"/>
                      <a:gd name="T27" fmla="*/ 54 h 74"/>
                      <a:gd name="T28" fmla="*/ 18 w 122"/>
                      <a:gd name="T29" fmla="*/ 65 h 74"/>
                      <a:gd name="T30" fmla="*/ 37 w 122"/>
                      <a:gd name="T31" fmla="*/ 72 h 74"/>
                      <a:gd name="T32" fmla="*/ 61 w 122"/>
                      <a:gd name="T33" fmla="*/ 74 h 7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22"/>
                      <a:gd name="T52" fmla="*/ 0 h 74"/>
                      <a:gd name="T53" fmla="*/ 122 w 122"/>
                      <a:gd name="T54" fmla="*/ 74 h 74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22" h="74">
                        <a:moveTo>
                          <a:pt x="61" y="74"/>
                        </a:moveTo>
                        <a:lnTo>
                          <a:pt x="85" y="72"/>
                        </a:lnTo>
                        <a:lnTo>
                          <a:pt x="103" y="65"/>
                        </a:lnTo>
                        <a:lnTo>
                          <a:pt x="116" y="54"/>
                        </a:lnTo>
                        <a:lnTo>
                          <a:pt x="122" y="42"/>
                        </a:lnTo>
                        <a:lnTo>
                          <a:pt x="116" y="28"/>
                        </a:lnTo>
                        <a:lnTo>
                          <a:pt x="103" y="15"/>
                        </a:lnTo>
                        <a:lnTo>
                          <a:pt x="85" y="3"/>
                        </a:lnTo>
                        <a:lnTo>
                          <a:pt x="61" y="0"/>
                        </a:lnTo>
                        <a:lnTo>
                          <a:pt x="37" y="3"/>
                        </a:lnTo>
                        <a:lnTo>
                          <a:pt x="18" y="15"/>
                        </a:lnTo>
                        <a:lnTo>
                          <a:pt x="5" y="28"/>
                        </a:lnTo>
                        <a:lnTo>
                          <a:pt x="0" y="42"/>
                        </a:lnTo>
                        <a:lnTo>
                          <a:pt x="5" y="54"/>
                        </a:lnTo>
                        <a:lnTo>
                          <a:pt x="18" y="65"/>
                        </a:lnTo>
                        <a:lnTo>
                          <a:pt x="37" y="72"/>
                        </a:lnTo>
                        <a:lnTo>
                          <a:pt x="61" y="74"/>
                        </a:lnTo>
                        <a:close/>
                      </a:path>
                    </a:pathLst>
                  </a:custGeom>
                  <a:solidFill>
                    <a:srgbClr val="ADADAD"/>
                  </a:solidFill>
                  <a:ln w="0">
                    <a:solidFill>
                      <a:srgbClr val="ADADA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08" name="Freeform 225"/>
                  <p:cNvSpPr>
                    <a:spLocks/>
                  </p:cNvSpPr>
                  <p:nvPr/>
                </p:nvSpPr>
                <p:spPr bwMode="auto">
                  <a:xfrm>
                    <a:off x="1205" y="3024"/>
                    <a:ext cx="96" cy="59"/>
                  </a:xfrm>
                  <a:custGeom>
                    <a:avLst/>
                    <a:gdLst>
                      <a:gd name="T0" fmla="*/ 48 w 96"/>
                      <a:gd name="T1" fmla="*/ 59 h 59"/>
                      <a:gd name="T2" fmla="*/ 66 w 96"/>
                      <a:gd name="T3" fmla="*/ 55 h 59"/>
                      <a:gd name="T4" fmla="*/ 83 w 96"/>
                      <a:gd name="T5" fmla="*/ 50 h 59"/>
                      <a:gd name="T6" fmla="*/ 92 w 96"/>
                      <a:gd name="T7" fmla="*/ 42 h 59"/>
                      <a:gd name="T8" fmla="*/ 96 w 96"/>
                      <a:gd name="T9" fmla="*/ 33 h 59"/>
                      <a:gd name="T10" fmla="*/ 92 w 96"/>
                      <a:gd name="T11" fmla="*/ 22 h 59"/>
                      <a:gd name="T12" fmla="*/ 83 w 96"/>
                      <a:gd name="T13" fmla="*/ 11 h 59"/>
                      <a:gd name="T14" fmla="*/ 66 w 96"/>
                      <a:gd name="T15" fmla="*/ 1 h 59"/>
                      <a:gd name="T16" fmla="*/ 48 w 96"/>
                      <a:gd name="T17" fmla="*/ 0 h 59"/>
                      <a:gd name="T18" fmla="*/ 29 w 96"/>
                      <a:gd name="T19" fmla="*/ 1 h 59"/>
                      <a:gd name="T20" fmla="*/ 13 w 96"/>
                      <a:gd name="T21" fmla="*/ 11 h 59"/>
                      <a:gd name="T22" fmla="*/ 3 w 96"/>
                      <a:gd name="T23" fmla="*/ 22 h 59"/>
                      <a:gd name="T24" fmla="*/ 0 w 96"/>
                      <a:gd name="T25" fmla="*/ 33 h 59"/>
                      <a:gd name="T26" fmla="*/ 3 w 96"/>
                      <a:gd name="T27" fmla="*/ 42 h 59"/>
                      <a:gd name="T28" fmla="*/ 13 w 96"/>
                      <a:gd name="T29" fmla="*/ 50 h 59"/>
                      <a:gd name="T30" fmla="*/ 29 w 96"/>
                      <a:gd name="T31" fmla="*/ 55 h 59"/>
                      <a:gd name="T32" fmla="*/ 48 w 96"/>
                      <a:gd name="T33" fmla="*/ 59 h 5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96"/>
                      <a:gd name="T52" fmla="*/ 0 h 59"/>
                      <a:gd name="T53" fmla="*/ 96 w 96"/>
                      <a:gd name="T54" fmla="*/ 59 h 5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96" h="59">
                        <a:moveTo>
                          <a:pt x="48" y="59"/>
                        </a:moveTo>
                        <a:lnTo>
                          <a:pt x="66" y="55"/>
                        </a:lnTo>
                        <a:lnTo>
                          <a:pt x="83" y="50"/>
                        </a:lnTo>
                        <a:lnTo>
                          <a:pt x="92" y="42"/>
                        </a:lnTo>
                        <a:lnTo>
                          <a:pt x="96" y="33"/>
                        </a:lnTo>
                        <a:lnTo>
                          <a:pt x="92" y="22"/>
                        </a:lnTo>
                        <a:lnTo>
                          <a:pt x="83" y="11"/>
                        </a:lnTo>
                        <a:lnTo>
                          <a:pt x="66" y="1"/>
                        </a:lnTo>
                        <a:lnTo>
                          <a:pt x="48" y="0"/>
                        </a:lnTo>
                        <a:lnTo>
                          <a:pt x="29" y="1"/>
                        </a:lnTo>
                        <a:lnTo>
                          <a:pt x="13" y="11"/>
                        </a:lnTo>
                        <a:lnTo>
                          <a:pt x="3" y="22"/>
                        </a:lnTo>
                        <a:lnTo>
                          <a:pt x="0" y="33"/>
                        </a:lnTo>
                        <a:lnTo>
                          <a:pt x="3" y="42"/>
                        </a:lnTo>
                        <a:lnTo>
                          <a:pt x="13" y="50"/>
                        </a:lnTo>
                        <a:lnTo>
                          <a:pt x="29" y="55"/>
                        </a:ln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rgbClr val="C8C8C8"/>
                  </a:solidFill>
                  <a:ln w="0">
                    <a:solidFill>
                      <a:srgbClr val="C8C8C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09" name="Freeform 226"/>
                  <p:cNvSpPr>
                    <a:spLocks/>
                  </p:cNvSpPr>
                  <p:nvPr/>
                </p:nvSpPr>
                <p:spPr bwMode="auto">
                  <a:xfrm>
                    <a:off x="1216" y="3024"/>
                    <a:ext cx="74" cy="44"/>
                  </a:xfrm>
                  <a:custGeom>
                    <a:avLst/>
                    <a:gdLst>
                      <a:gd name="T0" fmla="*/ 37 w 74"/>
                      <a:gd name="T1" fmla="*/ 44 h 44"/>
                      <a:gd name="T2" fmla="*/ 55 w 74"/>
                      <a:gd name="T3" fmla="*/ 42 h 44"/>
                      <a:gd name="T4" fmla="*/ 68 w 74"/>
                      <a:gd name="T5" fmla="*/ 35 h 44"/>
                      <a:gd name="T6" fmla="*/ 74 w 74"/>
                      <a:gd name="T7" fmla="*/ 26 h 44"/>
                      <a:gd name="T8" fmla="*/ 68 w 74"/>
                      <a:gd name="T9" fmla="*/ 14 h 44"/>
                      <a:gd name="T10" fmla="*/ 55 w 74"/>
                      <a:gd name="T11" fmla="*/ 5 h 44"/>
                      <a:gd name="T12" fmla="*/ 37 w 74"/>
                      <a:gd name="T13" fmla="*/ 0 h 44"/>
                      <a:gd name="T14" fmla="*/ 18 w 74"/>
                      <a:gd name="T15" fmla="*/ 5 h 44"/>
                      <a:gd name="T16" fmla="*/ 5 w 74"/>
                      <a:gd name="T17" fmla="*/ 14 h 44"/>
                      <a:gd name="T18" fmla="*/ 0 w 74"/>
                      <a:gd name="T19" fmla="*/ 26 h 44"/>
                      <a:gd name="T20" fmla="*/ 5 w 74"/>
                      <a:gd name="T21" fmla="*/ 35 h 44"/>
                      <a:gd name="T22" fmla="*/ 18 w 74"/>
                      <a:gd name="T23" fmla="*/ 42 h 44"/>
                      <a:gd name="T24" fmla="*/ 37 w 74"/>
                      <a:gd name="T25" fmla="*/ 44 h 4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74"/>
                      <a:gd name="T40" fmla="*/ 0 h 44"/>
                      <a:gd name="T41" fmla="*/ 74 w 74"/>
                      <a:gd name="T42" fmla="*/ 44 h 4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74" h="44">
                        <a:moveTo>
                          <a:pt x="37" y="44"/>
                        </a:moveTo>
                        <a:lnTo>
                          <a:pt x="55" y="42"/>
                        </a:lnTo>
                        <a:lnTo>
                          <a:pt x="68" y="35"/>
                        </a:lnTo>
                        <a:lnTo>
                          <a:pt x="74" y="26"/>
                        </a:lnTo>
                        <a:lnTo>
                          <a:pt x="68" y="14"/>
                        </a:lnTo>
                        <a:lnTo>
                          <a:pt x="55" y="5"/>
                        </a:lnTo>
                        <a:lnTo>
                          <a:pt x="37" y="0"/>
                        </a:lnTo>
                        <a:lnTo>
                          <a:pt x="18" y="5"/>
                        </a:lnTo>
                        <a:lnTo>
                          <a:pt x="5" y="14"/>
                        </a:lnTo>
                        <a:lnTo>
                          <a:pt x="0" y="26"/>
                        </a:lnTo>
                        <a:lnTo>
                          <a:pt x="5" y="35"/>
                        </a:lnTo>
                        <a:lnTo>
                          <a:pt x="18" y="42"/>
                        </a:lnTo>
                        <a:lnTo>
                          <a:pt x="37" y="44"/>
                        </a:lnTo>
                        <a:close/>
                      </a:path>
                    </a:pathLst>
                  </a:custGeom>
                  <a:solidFill>
                    <a:srgbClr val="E4E4E4"/>
                  </a:solidFill>
                  <a:ln w="0">
                    <a:solidFill>
                      <a:srgbClr val="E4E4E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10" name="Freeform 227"/>
                  <p:cNvSpPr>
                    <a:spLocks/>
                  </p:cNvSpPr>
                  <p:nvPr/>
                </p:nvSpPr>
                <p:spPr bwMode="auto">
                  <a:xfrm>
                    <a:off x="1236" y="3033"/>
                    <a:ext cx="50" cy="30"/>
                  </a:xfrm>
                  <a:custGeom>
                    <a:avLst/>
                    <a:gdLst>
                      <a:gd name="T0" fmla="*/ 26 w 50"/>
                      <a:gd name="T1" fmla="*/ 30 h 30"/>
                      <a:gd name="T2" fmla="*/ 33 w 50"/>
                      <a:gd name="T3" fmla="*/ 30 h 30"/>
                      <a:gd name="T4" fmla="*/ 39 w 50"/>
                      <a:gd name="T5" fmla="*/ 28 h 30"/>
                      <a:gd name="T6" fmla="*/ 45 w 50"/>
                      <a:gd name="T7" fmla="*/ 24 h 30"/>
                      <a:gd name="T8" fmla="*/ 48 w 50"/>
                      <a:gd name="T9" fmla="*/ 22 h 30"/>
                      <a:gd name="T10" fmla="*/ 50 w 50"/>
                      <a:gd name="T11" fmla="*/ 17 h 30"/>
                      <a:gd name="T12" fmla="*/ 48 w 50"/>
                      <a:gd name="T13" fmla="*/ 13 h 30"/>
                      <a:gd name="T14" fmla="*/ 45 w 50"/>
                      <a:gd name="T15" fmla="*/ 9 h 30"/>
                      <a:gd name="T16" fmla="*/ 39 w 50"/>
                      <a:gd name="T17" fmla="*/ 4 h 30"/>
                      <a:gd name="T18" fmla="*/ 33 w 50"/>
                      <a:gd name="T19" fmla="*/ 2 h 30"/>
                      <a:gd name="T20" fmla="*/ 26 w 50"/>
                      <a:gd name="T21" fmla="*/ 0 h 30"/>
                      <a:gd name="T22" fmla="*/ 17 w 50"/>
                      <a:gd name="T23" fmla="*/ 2 h 30"/>
                      <a:gd name="T24" fmla="*/ 11 w 50"/>
                      <a:gd name="T25" fmla="*/ 4 h 30"/>
                      <a:gd name="T26" fmla="*/ 6 w 50"/>
                      <a:gd name="T27" fmla="*/ 9 h 30"/>
                      <a:gd name="T28" fmla="*/ 2 w 50"/>
                      <a:gd name="T29" fmla="*/ 13 h 30"/>
                      <a:gd name="T30" fmla="*/ 0 w 50"/>
                      <a:gd name="T31" fmla="*/ 17 h 30"/>
                      <a:gd name="T32" fmla="*/ 2 w 50"/>
                      <a:gd name="T33" fmla="*/ 22 h 30"/>
                      <a:gd name="T34" fmla="*/ 6 w 50"/>
                      <a:gd name="T35" fmla="*/ 24 h 30"/>
                      <a:gd name="T36" fmla="*/ 11 w 50"/>
                      <a:gd name="T37" fmla="*/ 28 h 30"/>
                      <a:gd name="T38" fmla="*/ 17 w 50"/>
                      <a:gd name="T39" fmla="*/ 30 h 30"/>
                      <a:gd name="T40" fmla="*/ 26 w 50"/>
                      <a:gd name="T41" fmla="*/ 30 h 3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0"/>
                      <a:gd name="T64" fmla="*/ 0 h 30"/>
                      <a:gd name="T65" fmla="*/ 50 w 50"/>
                      <a:gd name="T66" fmla="*/ 30 h 3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0" h="30">
                        <a:moveTo>
                          <a:pt x="26" y="30"/>
                        </a:moveTo>
                        <a:lnTo>
                          <a:pt x="33" y="30"/>
                        </a:lnTo>
                        <a:lnTo>
                          <a:pt x="39" y="28"/>
                        </a:lnTo>
                        <a:lnTo>
                          <a:pt x="45" y="24"/>
                        </a:lnTo>
                        <a:lnTo>
                          <a:pt x="48" y="22"/>
                        </a:lnTo>
                        <a:lnTo>
                          <a:pt x="50" y="17"/>
                        </a:lnTo>
                        <a:lnTo>
                          <a:pt x="48" y="13"/>
                        </a:lnTo>
                        <a:lnTo>
                          <a:pt x="45" y="9"/>
                        </a:lnTo>
                        <a:lnTo>
                          <a:pt x="39" y="4"/>
                        </a:lnTo>
                        <a:lnTo>
                          <a:pt x="33" y="2"/>
                        </a:lnTo>
                        <a:lnTo>
                          <a:pt x="26" y="0"/>
                        </a:lnTo>
                        <a:lnTo>
                          <a:pt x="17" y="2"/>
                        </a:lnTo>
                        <a:lnTo>
                          <a:pt x="11" y="4"/>
                        </a:lnTo>
                        <a:lnTo>
                          <a:pt x="6" y="9"/>
                        </a:lnTo>
                        <a:lnTo>
                          <a:pt x="2" y="13"/>
                        </a:lnTo>
                        <a:lnTo>
                          <a:pt x="0" y="17"/>
                        </a:lnTo>
                        <a:lnTo>
                          <a:pt x="2" y="22"/>
                        </a:lnTo>
                        <a:lnTo>
                          <a:pt x="6" y="24"/>
                        </a:lnTo>
                        <a:lnTo>
                          <a:pt x="11" y="28"/>
                        </a:lnTo>
                        <a:lnTo>
                          <a:pt x="17" y="30"/>
                        </a:lnTo>
                        <a:lnTo>
                          <a:pt x="26" y="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11" name="Freeform 228"/>
                  <p:cNvSpPr>
                    <a:spLocks/>
                  </p:cNvSpPr>
                  <p:nvPr/>
                </p:nvSpPr>
                <p:spPr bwMode="auto">
                  <a:xfrm>
                    <a:off x="1286" y="3331"/>
                    <a:ext cx="338" cy="310"/>
                  </a:xfrm>
                  <a:custGeom>
                    <a:avLst/>
                    <a:gdLst>
                      <a:gd name="T0" fmla="*/ 148 w 338"/>
                      <a:gd name="T1" fmla="*/ 310 h 310"/>
                      <a:gd name="T2" fmla="*/ 108 w 338"/>
                      <a:gd name="T3" fmla="*/ 305 h 310"/>
                      <a:gd name="T4" fmla="*/ 76 w 338"/>
                      <a:gd name="T5" fmla="*/ 293 h 310"/>
                      <a:gd name="T6" fmla="*/ 50 w 338"/>
                      <a:gd name="T7" fmla="*/ 280 h 310"/>
                      <a:gd name="T8" fmla="*/ 32 w 338"/>
                      <a:gd name="T9" fmla="*/ 266 h 310"/>
                      <a:gd name="T10" fmla="*/ 19 w 338"/>
                      <a:gd name="T11" fmla="*/ 249 h 310"/>
                      <a:gd name="T12" fmla="*/ 9 w 338"/>
                      <a:gd name="T13" fmla="*/ 234 h 310"/>
                      <a:gd name="T14" fmla="*/ 4 w 338"/>
                      <a:gd name="T15" fmla="*/ 223 h 310"/>
                      <a:gd name="T16" fmla="*/ 0 w 338"/>
                      <a:gd name="T17" fmla="*/ 214 h 310"/>
                      <a:gd name="T18" fmla="*/ 0 w 338"/>
                      <a:gd name="T19" fmla="*/ 210 h 310"/>
                      <a:gd name="T20" fmla="*/ 0 w 338"/>
                      <a:gd name="T21" fmla="*/ 0 h 310"/>
                      <a:gd name="T22" fmla="*/ 338 w 338"/>
                      <a:gd name="T23" fmla="*/ 2 h 310"/>
                      <a:gd name="T24" fmla="*/ 338 w 338"/>
                      <a:gd name="T25" fmla="*/ 206 h 310"/>
                      <a:gd name="T26" fmla="*/ 330 w 338"/>
                      <a:gd name="T27" fmla="*/ 223 h 310"/>
                      <a:gd name="T28" fmla="*/ 321 w 338"/>
                      <a:gd name="T29" fmla="*/ 238 h 310"/>
                      <a:gd name="T30" fmla="*/ 314 w 338"/>
                      <a:gd name="T31" fmla="*/ 251 h 310"/>
                      <a:gd name="T32" fmla="*/ 308 w 338"/>
                      <a:gd name="T33" fmla="*/ 258 h 310"/>
                      <a:gd name="T34" fmla="*/ 306 w 338"/>
                      <a:gd name="T35" fmla="*/ 262 h 310"/>
                      <a:gd name="T36" fmla="*/ 289 w 338"/>
                      <a:gd name="T37" fmla="*/ 277 h 310"/>
                      <a:gd name="T38" fmla="*/ 267 w 338"/>
                      <a:gd name="T39" fmla="*/ 290 h 310"/>
                      <a:gd name="T40" fmla="*/ 241 w 338"/>
                      <a:gd name="T41" fmla="*/ 297 h 310"/>
                      <a:gd name="T42" fmla="*/ 213 w 338"/>
                      <a:gd name="T43" fmla="*/ 303 h 310"/>
                      <a:gd name="T44" fmla="*/ 189 w 338"/>
                      <a:gd name="T45" fmla="*/ 306 h 310"/>
                      <a:gd name="T46" fmla="*/ 167 w 338"/>
                      <a:gd name="T47" fmla="*/ 308 h 310"/>
                      <a:gd name="T48" fmla="*/ 152 w 338"/>
                      <a:gd name="T49" fmla="*/ 308 h 310"/>
                      <a:gd name="T50" fmla="*/ 148 w 338"/>
                      <a:gd name="T51" fmla="*/ 310 h 310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38"/>
                      <a:gd name="T79" fmla="*/ 0 h 310"/>
                      <a:gd name="T80" fmla="*/ 338 w 338"/>
                      <a:gd name="T81" fmla="*/ 310 h 310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38" h="310">
                        <a:moveTo>
                          <a:pt x="148" y="310"/>
                        </a:moveTo>
                        <a:lnTo>
                          <a:pt x="108" y="305"/>
                        </a:lnTo>
                        <a:lnTo>
                          <a:pt x="76" y="293"/>
                        </a:lnTo>
                        <a:lnTo>
                          <a:pt x="50" y="280"/>
                        </a:lnTo>
                        <a:lnTo>
                          <a:pt x="32" y="266"/>
                        </a:lnTo>
                        <a:lnTo>
                          <a:pt x="19" y="249"/>
                        </a:lnTo>
                        <a:lnTo>
                          <a:pt x="9" y="234"/>
                        </a:lnTo>
                        <a:lnTo>
                          <a:pt x="4" y="223"/>
                        </a:lnTo>
                        <a:lnTo>
                          <a:pt x="0" y="214"/>
                        </a:lnTo>
                        <a:lnTo>
                          <a:pt x="0" y="210"/>
                        </a:lnTo>
                        <a:lnTo>
                          <a:pt x="0" y="0"/>
                        </a:lnTo>
                        <a:lnTo>
                          <a:pt x="338" y="2"/>
                        </a:lnTo>
                        <a:lnTo>
                          <a:pt x="338" y="206"/>
                        </a:lnTo>
                        <a:lnTo>
                          <a:pt x="330" y="223"/>
                        </a:lnTo>
                        <a:lnTo>
                          <a:pt x="321" y="238"/>
                        </a:lnTo>
                        <a:lnTo>
                          <a:pt x="314" y="251"/>
                        </a:lnTo>
                        <a:lnTo>
                          <a:pt x="308" y="258"/>
                        </a:lnTo>
                        <a:lnTo>
                          <a:pt x="306" y="262"/>
                        </a:lnTo>
                        <a:lnTo>
                          <a:pt x="289" y="277"/>
                        </a:lnTo>
                        <a:lnTo>
                          <a:pt x="267" y="290"/>
                        </a:lnTo>
                        <a:lnTo>
                          <a:pt x="241" y="297"/>
                        </a:lnTo>
                        <a:lnTo>
                          <a:pt x="213" y="303"/>
                        </a:lnTo>
                        <a:lnTo>
                          <a:pt x="189" y="306"/>
                        </a:lnTo>
                        <a:lnTo>
                          <a:pt x="167" y="308"/>
                        </a:lnTo>
                        <a:lnTo>
                          <a:pt x="152" y="308"/>
                        </a:lnTo>
                        <a:lnTo>
                          <a:pt x="148" y="3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12" name="Freeform 229"/>
                  <p:cNvSpPr>
                    <a:spLocks/>
                  </p:cNvSpPr>
                  <p:nvPr/>
                </p:nvSpPr>
                <p:spPr bwMode="auto">
                  <a:xfrm>
                    <a:off x="1286" y="3331"/>
                    <a:ext cx="338" cy="310"/>
                  </a:xfrm>
                  <a:custGeom>
                    <a:avLst/>
                    <a:gdLst>
                      <a:gd name="T0" fmla="*/ 148 w 338"/>
                      <a:gd name="T1" fmla="*/ 310 h 310"/>
                      <a:gd name="T2" fmla="*/ 108 w 338"/>
                      <a:gd name="T3" fmla="*/ 305 h 310"/>
                      <a:gd name="T4" fmla="*/ 76 w 338"/>
                      <a:gd name="T5" fmla="*/ 293 h 310"/>
                      <a:gd name="T6" fmla="*/ 50 w 338"/>
                      <a:gd name="T7" fmla="*/ 280 h 310"/>
                      <a:gd name="T8" fmla="*/ 32 w 338"/>
                      <a:gd name="T9" fmla="*/ 266 h 310"/>
                      <a:gd name="T10" fmla="*/ 19 w 338"/>
                      <a:gd name="T11" fmla="*/ 249 h 310"/>
                      <a:gd name="T12" fmla="*/ 9 w 338"/>
                      <a:gd name="T13" fmla="*/ 234 h 310"/>
                      <a:gd name="T14" fmla="*/ 4 w 338"/>
                      <a:gd name="T15" fmla="*/ 223 h 310"/>
                      <a:gd name="T16" fmla="*/ 0 w 338"/>
                      <a:gd name="T17" fmla="*/ 214 h 310"/>
                      <a:gd name="T18" fmla="*/ 0 w 338"/>
                      <a:gd name="T19" fmla="*/ 210 h 310"/>
                      <a:gd name="T20" fmla="*/ 0 w 338"/>
                      <a:gd name="T21" fmla="*/ 0 h 310"/>
                      <a:gd name="T22" fmla="*/ 338 w 338"/>
                      <a:gd name="T23" fmla="*/ 2 h 310"/>
                      <a:gd name="T24" fmla="*/ 338 w 338"/>
                      <a:gd name="T25" fmla="*/ 206 h 310"/>
                      <a:gd name="T26" fmla="*/ 330 w 338"/>
                      <a:gd name="T27" fmla="*/ 223 h 310"/>
                      <a:gd name="T28" fmla="*/ 321 w 338"/>
                      <a:gd name="T29" fmla="*/ 238 h 310"/>
                      <a:gd name="T30" fmla="*/ 314 w 338"/>
                      <a:gd name="T31" fmla="*/ 251 h 310"/>
                      <a:gd name="T32" fmla="*/ 308 w 338"/>
                      <a:gd name="T33" fmla="*/ 258 h 310"/>
                      <a:gd name="T34" fmla="*/ 306 w 338"/>
                      <a:gd name="T35" fmla="*/ 262 h 310"/>
                      <a:gd name="T36" fmla="*/ 289 w 338"/>
                      <a:gd name="T37" fmla="*/ 277 h 310"/>
                      <a:gd name="T38" fmla="*/ 267 w 338"/>
                      <a:gd name="T39" fmla="*/ 290 h 310"/>
                      <a:gd name="T40" fmla="*/ 241 w 338"/>
                      <a:gd name="T41" fmla="*/ 297 h 310"/>
                      <a:gd name="T42" fmla="*/ 213 w 338"/>
                      <a:gd name="T43" fmla="*/ 303 h 310"/>
                      <a:gd name="T44" fmla="*/ 189 w 338"/>
                      <a:gd name="T45" fmla="*/ 306 h 310"/>
                      <a:gd name="T46" fmla="*/ 167 w 338"/>
                      <a:gd name="T47" fmla="*/ 308 h 310"/>
                      <a:gd name="T48" fmla="*/ 152 w 338"/>
                      <a:gd name="T49" fmla="*/ 308 h 310"/>
                      <a:gd name="T50" fmla="*/ 148 w 338"/>
                      <a:gd name="T51" fmla="*/ 310 h 310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38"/>
                      <a:gd name="T79" fmla="*/ 0 h 310"/>
                      <a:gd name="T80" fmla="*/ 338 w 338"/>
                      <a:gd name="T81" fmla="*/ 310 h 310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38" h="310">
                        <a:moveTo>
                          <a:pt x="148" y="310"/>
                        </a:moveTo>
                        <a:lnTo>
                          <a:pt x="108" y="305"/>
                        </a:lnTo>
                        <a:lnTo>
                          <a:pt x="76" y="293"/>
                        </a:lnTo>
                        <a:lnTo>
                          <a:pt x="50" y="280"/>
                        </a:lnTo>
                        <a:lnTo>
                          <a:pt x="32" y="266"/>
                        </a:lnTo>
                        <a:lnTo>
                          <a:pt x="19" y="249"/>
                        </a:lnTo>
                        <a:lnTo>
                          <a:pt x="9" y="234"/>
                        </a:lnTo>
                        <a:lnTo>
                          <a:pt x="4" y="223"/>
                        </a:lnTo>
                        <a:lnTo>
                          <a:pt x="0" y="214"/>
                        </a:lnTo>
                        <a:lnTo>
                          <a:pt x="0" y="210"/>
                        </a:lnTo>
                        <a:lnTo>
                          <a:pt x="0" y="0"/>
                        </a:lnTo>
                        <a:lnTo>
                          <a:pt x="338" y="2"/>
                        </a:lnTo>
                        <a:lnTo>
                          <a:pt x="338" y="206"/>
                        </a:lnTo>
                        <a:lnTo>
                          <a:pt x="330" y="223"/>
                        </a:lnTo>
                        <a:lnTo>
                          <a:pt x="321" y="238"/>
                        </a:lnTo>
                        <a:lnTo>
                          <a:pt x="314" y="251"/>
                        </a:lnTo>
                        <a:lnTo>
                          <a:pt x="308" y="258"/>
                        </a:lnTo>
                        <a:lnTo>
                          <a:pt x="306" y="262"/>
                        </a:lnTo>
                        <a:lnTo>
                          <a:pt x="289" y="277"/>
                        </a:lnTo>
                        <a:lnTo>
                          <a:pt x="267" y="290"/>
                        </a:lnTo>
                        <a:lnTo>
                          <a:pt x="241" y="297"/>
                        </a:lnTo>
                        <a:lnTo>
                          <a:pt x="213" y="303"/>
                        </a:lnTo>
                        <a:lnTo>
                          <a:pt x="189" y="306"/>
                        </a:lnTo>
                        <a:lnTo>
                          <a:pt x="167" y="308"/>
                        </a:lnTo>
                        <a:lnTo>
                          <a:pt x="152" y="308"/>
                        </a:lnTo>
                        <a:lnTo>
                          <a:pt x="148" y="31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13" name="Freeform 230"/>
                  <p:cNvSpPr>
                    <a:spLocks/>
                  </p:cNvSpPr>
                  <p:nvPr/>
                </p:nvSpPr>
                <p:spPr bwMode="auto">
                  <a:xfrm>
                    <a:off x="1303" y="3331"/>
                    <a:ext cx="308" cy="308"/>
                  </a:xfrm>
                  <a:custGeom>
                    <a:avLst/>
                    <a:gdLst>
                      <a:gd name="T0" fmla="*/ 137 w 308"/>
                      <a:gd name="T1" fmla="*/ 308 h 308"/>
                      <a:gd name="T2" fmla="*/ 102 w 308"/>
                      <a:gd name="T3" fmla="*/ 305 h 308"/>
                      <a:gd name="T4" fmla="*/ 72 w 308"/>
                      <a:gd name="T5" fmla="*/ 295 h 308"/>
                      <a:gd name="T6" fmla="*/ 48 w 308"/>
                      <a:gd name="T7" fmla="*/ 282 h 308"/>
                      <a:gd name="T8" fmla="*/ 31 w 308"/>
                      <a:gd name="T9" fmla="*/ 269 h 308"/>
                      <a:gd name="T10" fmla="*/ 18 w 308"/>
                      <a:gd name="T11" fmla="*/ 254 h 308"/>
                      <a:gd name="T12" fmla="*/ 9 w 308"/>
                      <a:gd name="T13" fmla="*/ 241 h 308"/>
                      <a:gd name="T14" fmla="*/ 4 w 308"/>
                      <a:gd name="T15" fmla="*/ 230 h 308"/>
                      <a:gd name="T16" fmla="*/ 0 w 308"/>
                      <a:gd name="T17" fmla="*/ 223 h 308"/>
                      <a:gd name="T18" fmla="*/ 0 w 308"/>
                      <a:gd name="T19" fmla="*/ 219 h 308"/>
                      <a:gd name="T20" fmla="*/ 0 w 308"/>
                      <a:gd name="T21" fmla="*/ 0 h 308"/>
                      <a:gd name="T22" fmla="*/ 308 w 308"/>
                      <a:gd name="T23" fmla="*/ 2 h 308"/>
                      <a:gd name="T24" fmla="*/ 308 w 308"/>
                      <a:gd name="T25" fmla="*/ 199 h 308"/>
                      <a:gd name="T26" fmla="*/ 300 w 308"/>
                      <a:gd name="T27" fmla="*/ 214 h 308"/>
                      <a:gd name="T28" fmla="*/ 295 w 308"/>
                      <a:gd name="T29" fmla="*/ 228 h 308"/>
                      <a:gd name="T30" fmla="*/ 287 w 308"/>
                      <a:gd name="T31" fmla="*/ 241 h 308"/>
                      <a:gd name="T32" fmla="*/ 282 w 308"/>
                      <a:gd name="T33" fmla="*/ 249 h 308"/>
                      <a:gd name="T34" fmla="*/ 280 w 308"/>
                      <a:gd name="T35" fmla="*/ 253 h 308"/>
                      <a:gd name="T36" fmla="*/ 265 w 308"/>
                      <a:gd name="T37" fmla="*/ 267 h 308"/>
                      <a:gd name="T38" fmla="*/ 245 w 308"/>
                      <a:gd name="T39" fmla="*/ 279 h 308"/>
                      <a:gd name="T40" fmla="*/ 220 w 308"/>
                      <a:gd name="T41" fmla="*/ 288 h 308"/>
                      <a:gd name="T42" fmla="*/ 196 w 308"/>
                      <a:gd name="T43" fmla="*/ 295 h 308"/>
                      <a:gd name="T44" fmla="*/ 174 w 308"/>
                      <a:gd name="T45" fmla="*/ 301 h 308"/>
                      <a:gd name="T46" fmla="*/ 156 w 308"/>
                      <a:gd name="T47" fmla="*/ 305 h 308"/>
                      <a:gd name="T48" fmla="*/ 143 w 308"/>
                      <a:gd name="T49" fmla="*/ 308 h 308"/>
                      <a:gd name="T50" fmla="*/ 137 w 308"/>
                      <a:gd name="T51" fmla="*/ 308 h 308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08"/>
                      <a:gd name="T79" fmla="*/ 0 h 308"/>
                      <a:gd name="T80" fmla="*/ 308 w 308"/>
                      <a:gd name="T81" fmla="*/ 308 h 308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08" h="308">
                        <a:moveTo>
                          <a:pt x="137" y="308"/>
                        </a:moveTo>
                        <a:lnTo>
                          <a:pt x="102" y="305"/>
                        </a:lnTo>
                        <a:lnTo>
                          <a:pt x="72" y="295"/>
                        </a:lnTo>
                        <a:lnTo>
                          <a:pt x="48" y="282"/>
                        </a:lnTo>
                        <a:lnTo>
                          <a:pt x="31" y="269"/>
                        </a:lnTo>
                        <a:lnTo>
                          <a:pt x="18" y="254"/>
                        </a:lnTo>
                        <a:lnTo>
                          <a:pt x="9" y="241"/>
                        </a:lnTo>
                        <a:lnTo>
                          <a:pt x="4" y="230"/>
                        </a:lnTo>
                        <a:lnTo>
                          <a:pt x="0" y="223"/>
                        </a:lnTo>
                        <a:lnTo>
                          <a:pt x="0" y="219"/>
                        </a:lnTo>
                        <a:lnTo>
                          <a:pt x="0" y="0"/>
                        </a:lnTo>
                        <a:lnTo>
                          <a:pt x="308" y="2"/>
                        </a:lnTo>
                        <a:lnTo>
                          <a:pt x="308" y="199"/>
                        </a:lnTo>
                        <a:lnTo>
                          <a:pt x="300" y="214"/>
                        </a:lnTo>
                        <a:lnTo>
                          <a:pt x="295" y="228"/>
                        </a:lnTo>
                        <a:lnTo>
                          <a:pt x="287" y="241"/>
                        </a:lnTo>
                        <a:lnTo>
                          <a:pt x="282" y="249"/>
                        </a:lnTo>
                        <a:lnTo>
                          <a:pt x="280" y="253"/>
                        </a:lnTo>
                        <a:lnTo>
                          <a:pt x="265" y="267"/>
                        </a:lnTo>
                        <a:lnTo>
                          <a:pt x="245" y="279"/>
                        </a:lnTo>
                        <a:lnTo>
                          <a:pt x="220" y="288"/>
                        </a:lnTo>
                        <a:lnTo>
                          <a:pt x="196" y="295"/>
                        </a:lnTo>
                        <a:lnTo>
                          <a:pt x="174" y="301"/>
                        </a:lnTo>
                        <a:lnTo>
                          <a:pt x="156" y="305"/>
                        </a:lnTo>
                        <a:lnTo>
                          <a:pt x="143" y="308"/>
                        </a:lnTo>
                        <a:lnTo>
                          <a:pt x="137" y="308"/>
                        </a:lnTo>
                        <a:close/>
                      </a:path>
                    </a:pathLst>
                  </a:custGeom>
                  <a:solidFill>
                    <a:srgbClr val="1A1A1A"/>
                  </a:solidFill>
                  <a:ln w="0">
                    <a:solidFill>
                      <a:srgbClr val="1A1A1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14" name="Freeform 231"/>
                  <p:cNvSpPr>
                    <a:spLocks/>
                  </p:cNvSpPr>
                  <p:nvPr/>
                </p:nvSpPr>
                <p:spPr bwMode="auto">
                  <a:xfrm>
                    <a:off x="1320" y="3331"/>
                    <a:ext cx="278" cy="306"/>
                  </a:xfrm>
                  <a:custGeom>
                    <a:avLst/>
                    <a:gdLst>
                      <a:gd name="T0" fmla="*/ 127 w 278"/>
                      <a:gd name="T1" fmla="*/ 306 h 306"/>
                      <a:gd name="T2" fmla="*/ 94 w 278"/>
                      <a:gd name="T3" fmla="*/ 303 h 306"/>
                      <a:gd name="T4" fmla="*/ 66 w 278"/>
                      <a:gd name="T5" fmla="*/ 295 h 306"/>
                      <a:gd name="T6" fmla="*/ 46 w 278"/>
                      <a:gd name="T7" fmla="*/ 286 h 306"/>
                      <a:gd name="T8" fmla="*/ 29 w 278"/>
                      <a:gd name="T9" fmla="*/ 273 h 306"/>
                      <a:gd name="T10" fmla="*/ 16 w 278"/>
                      <a:gd name="T11" fmla="*/ 260 h 306"/>
                      <a:gd name="T12" fmla="*/ 9 w 278"/>
                      <a:gd name="T13" fmla="*/ 249 h 306"/>
                      <a:gd name="T14" fmla="*/ 3 w 278"/>
                      <a:gd name="T15" fmla="*/ 238 h 306"/>
                      <a:gd name="T16" fmla="*/ 1 w 278"/>
                      <a:gd name="T17" fmla="*/ 232 h 306"/>
                      <a:gd name="T18" fmla="*/ 0 w 278"/>
                      <a:gd name="T19" fmla="*/ 228 h 306"/>
                      <a:gd name="T20" fmla="*/ 0 w 278"/>
                      <a:gd name="T21" fmla="*/ 0 h 306"/>
                      <a:gd name="T22" fmla="*/ 278 w 278"/>
                      <a:gd name="T23" fmla="*/ 2 h 306"/>
                      <a:gd name="T24" fmla="*/ 278 w 278"/>
                      <a:gd name="T25" fmla="*/ 191 h 306"/>
                      <a:gd name="T26" fmla="*/ 272 w 278"/>
                      <a:gd name="T27" fmla="*/ 206 h 306"/>
                      <a:gd name="T28" fmla="*/ 267 w 278"/>
                      <a:gd name="T29" fmla="*/ 219 h 306"/>
                      <a:gd name="T30" fmla="*/ 261 w 278"/>
                      <a:gd name="T31" fmla="*/ 232 h 306"/>
                      <a:gd name="T32" fmla="*/ 255 w 278"/>
                      <a:gd name="T33" fmla="*/ 240 h 306"/>
                      <a:gd name="T34" fmla="*/ 254 w 278"/>
                      <a:gd name="T35" fmla="*/ 243 h 306"/>
                      <a:gd name="T36" fmla="*/ 241 w 278"/>
                      <a:gd name="T37" fmla="*/ 256 h 306"/>
                      <a:gd name="T38" fmla="*/ 222 w 278"/>
                      <a:gd name="T39" fmla="*/ 269 h 306"/>
                      <a:gd name="T40" fmla="*/ 202 w 278"/>
                      <a:gd name="T41" fmla="*/ 280 h 306"/>
                      <a:gd name="T42" fmla="*/ 179 w 278"/>
                      <a:gd name="T43" fmla="*/ 290 h 306"/>
                      <a:gd name="T44" fmla="*/ 159 w 278"/>
                      <a:gd name="T45" fmla="*/ 297 h 306"/>
                      <a:gd name="T46" fmla="*/ 142 w 278"/>
                      <a:gd name="T47" fmla="*/ 303 h 306"/>
                      <a:gd name="T48" fmla="*/ 131 w 278"/>
                      <a:gd name="T49" fmla="*/ 306 h 306"/>
                      <a:gd name="T50" fmla="*/ 127 w 278"/>
                      <a:gd name="T51" fmla="*/ 306 h 30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78"/>
                      <a:gd name="T79" fmla="*/ 0 h 306"/>
                      <a:gd name="T80" fmla="*/ 278 w 278"/>
                      <a:gd name="T81" fmla="*/ 306 h 30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78" h="306">
                        <a:moveTo>
                          <a:pt x="127" y="306"/>
                        </a:moveTo>
                        <a:lnTo>
                          <a:pt x="94" y="303"/>
                        </a:lnTo>
                        <a:lnTo>
                          <a:pt x="66" y="295"/>
                        </a:lnTo>
                        <a:lnTo>
                          <a:pt x="46" y="286"/>
                        </a:lnTo>
                        <a:lnTo>
                          <a:pt x="29" y="273"/>
                        </a:lnTo>
                        <a:lnTo>
                          <a:pt x="16" y="260"/>
                        </a:lnTo>
                        <a:lnTo>
                          <a:pt x="9" y="249"/>
                        </a:lnTo>
                        <a:lnTo>
                          <a:pt x="3" y="238"/>
                        </a:lnTo>
                        <a:lnTo>
                          <a:pt x="1" y="232"/>
                        </a:lnTo>
                        <a:lnTo>
                          <a:pt x="0" y="228"/>
                        </a:lnTo>
                        <a:lnTo>
                          <a:pt x="0" y="0"/>
                        </a:lnTo>
                        <a:lnTo>
                          <a:pt x="278" y="2"/>
                        </a:lnTo>
                        <a:lnTo>
                          <a:pt x="278" y="191"/>
                        </a:lnTo>
                        <a:lnTo>
                          <a:pt x="272" y="206"/>
                        </a:lnTo>
                        <a:lnTo>
                          <a:pt x="267" y="219"/>
                        </a:lnTo>
                        <a:lnTo>
                          <a:pt x="261" y="232"/>
                        </a:lnTo>
                        <a:lnTo>
                          <a:pt x="255" y="240"/>
                        </a:lnTo>
                        <a:lnTo>
                          <a:pt x="254" y="243"/>
                        </a:lnTo>
                        <a:lnTo>
                          <a:pt x="241" y="256"/>
                        </a:lnTo>
                        <a:lnTo>
                          <a:pt x="222" y="269"/>
                        </a:lnTo>
                        <a:lnTo>
                          <a:pt x="202" y="280"/>
                        </a:lnTo>
                        <a:lnTo>
                          <a:pt x="179" y="290"/>
                        </a:lnTo>
                        <a:lnTo>
                          <a:pt x="159" y="297"/>
                        </a:lnTo>
                        <a:lnTo>
                          <a:pt x="142" y="303"/>
                        </a:lnTo>
                        <a:lnTo>
                          <a:pt x="131" y="306"/>
                        </a:lnTo>
                        <a:lnTo>
                          <a:pt x="127" y="3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 w="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15" name="Freeform 232"/>
                  <p:cNvSpPr>
                    <a:spLocks/>
                  </p:cNvSpPr>
                  <p:nvPr/>
                </p:nvSpPr>
                <p:spPr bwMode="auto">
                  <a:xfrm>
                    <a:off x="1338" y="3331"/>
                    <a:ext cx="249" cy="306"/>
                  </a:xfrm>
                  <a:custGeom>
                    <a:avLst/>
                    <a:gdLst>
                      <a:gd name="T0" fmla="*/ 115 w 249"/>
                      <a:gd name="T1" fmla="*/ 306 h 306"/>
                      <a:gd name="T2" fmla="*/ 82 w 249"/>
                      <a:gd name="T3" fmla="*/ 303 h 306"/>
                      <a:gd name="T4" fmla="*/ 56 w 249"/>
                      <a:gd name="T5" fmla="*/ 295 h 306"/>
                      <a:gd name="T6" fmla="*/ 35 w 249"/>
                      <a:gd name="T7" fmla="*/ 284 h 306"/>
                      <a:gd name="T8" fmla="*/ 20 w 249"/>
                      <a:gd name="T9" fmla="*/ 271 h 306"/>
                      <a:gd name="T10" fmla="*/ 11 w 249"/>
                      <a:gd name="T11" fmla="*/ 260 h 306"/>
                      <a:gd name="T12" fmla="*/ 4 w 249"/>
                      <a:gd name="T13" fmla="*/ 249 h 306"/>
                      <a:gd name="T14" fmla="*/ 0 w 249"/>
                      <a:gd name="T15" fmla="*/ 241 h 306"/>
                      <a:gd name="T16" fmla="*/ 0 w 249"/>
                      <a:gd name="T17" fmla="*/ 240 h 306"/>
                      <a:gd name="T18" fmla="*/ 0 w 249"/>
                      <a:gd name="T19" fmla="*/ 0 h 306"/>
                      <a:gd name="T20" fmla="*/ 249 w 249"/>
                      <a:gd name="T21" fmla="*/ 2 h 306"/>
                      <a:gd name="T22" fmla="*/ 249 w 249"/>
                      <a:gd name="T23" fmla="*/ 186 h 306"/>
                      <a:gd name="T24" fmla="*/ 243 w 249"/>
                      <a:gd name="T25" fmla="*/ 197 h 306"/>
                      <a:gd name="T26" fmla="*/ 237 w 249"/>
                      <a:gd name="T27" fmla="*/ 210 h 306"/>
                      <a:gd name="T28" fmla="*/ 232 w 249"/>
                      <a:gd name="T29" fmla="*/ 223 h 306"/>
                      <a:gd name="T30" fmla="*/ 228 w 249"/>
                      <a:gd name="T31" fmla="*/ 230 h 306"/>
                      <a:gd name="T32" fmla="*/ 226 w 249"/>
                      <a:gd name="T33" fmla="*/ 234 h 306"/>
                      <a:gd name="T34" fmla="*/ 215 w 249"/>
                      <a:gd name="T35" fmla="*/ 245 h 306"/>
                      <a:gd name="T36" fmla="*/ 198 w 249"/>
                      <a:gd name="T37" fmla="*/ 258 h 306"/>
                      <a:gd name="T38" fmla="*/ 180 w 249"/>
                      <a:gd name="T39" fmla="*/ 271 h 306"/>
                      <a:gd name="T40" fmla="*/ 161 w 249"/>
                      <a:gd name="T41" fmla="*/ 282 h 306"/>
                      <a:gd name="T42" fmla="*/ 145 w 249"/>
                      <a:gd name="T43" fmla="*/ 292 h 306"/>
                      <a:gd name="T44" fmla="*/ 130 w 249"/>
                      <a:gd name="T45" fmla="*/ 299 h 306"/>
                      <a:gd name="T46" fmla="*/ 119 w 249"/>
                      <a:gd name="T47" fmla="*/ 305 h 306"/>
                      <a:gd name="T48" fmla="*/ 115 w 249"/>
                      <a:gd name="T49" fmla="*/ 306 h 30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49"/>
                      <a:gd name="T76" fmla="*/ 0 h 306"/>
                      <a:gd name="T77" fmla="*/ 249 w 249"/>
                      <a:gd name="T78" fmla="*/ 306 h 30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49" h="306">
                        <a:moveTo>
                          <a:pt x="115" y="306"/>
                        </a:moveTo>
                        <a:lnTo>
                          <a:pt x="82" y="303"/>
                        </a:lnTo>
                        <a:lnTo>
                          <a:pt x="56" y="295"/>
                        </a:lnTo>
                        <a:lnTo>
                          <a:pt x="35" y="284"/>
                        </a:lnTo>
                        <a:lnTo>
                          <a:pt x="20" y="271"/>
                        </a:lnTo>
                        <a:lnTo>
                          <a:pt x="11" y="260"/>
                        </a:lnTo>
                        <a:lnTo>
                          <a:pt x="4" y="249"/>
                        </a:lnTo>
                        <a:lnTo>
                          <a:pt x="0" y="241"/>
                        </a:lnTo>
                        <a:lnTo>
                          <a:pt x="0" y="240"/>
                        </a:lnTo>
                        <a:lnTo>
                          <a:pt x="0" y="0"/>
                        </a:lnTo>
                        <a:lnTo>
                          <a:pt x="249" y="2"/>
                        </a:lnTo>
                        <a:lnTo>
                          <a:pt x="249" y="186"/>
                        </a:lnTo>
                        <a:lnTo>
                          <a:pt x="243" y="197"/>
                        </a:lnTo>
                        <a:lnTo>
                          <a:pt x="237" y="210"/>
                        </a:lnTo>
                        <a:lnTo>
                          <a:pt x="232" y="223"/>
                        </a:lnTo>
                        <a:lnTo>
                          <a:pt x="228" y="230"/>
                        </a:lnTo>
                        <a:lnTo>
                          <a:pt x="226" y="234"/>
                        </a:lnTo>
                        <a:lnTo>
                          <a:pt x="215" y="245"/>
                        </a:lnTo>
                        <a:lnTo>
                          <a:pt x="198" y="258"/>
                        </a:lnTo>
                        <a:lnTo>
                          <a:pt x="180" y="271"/>
                        </a:lnTo>
                        <a:lnTo>
                          <a:pt x="161" y="282"/>
                        </a:lnTo>
                        <a:lnTo>
                          <a:pt x="145" y="292"/>
                        </a:lnTo>
                        <a:lnTo>
                          <a:pt x="130" y="299"/>
                        </a:lnTo>
                        <a:lnTo>
                          <a:pt x="119" y="305"/>
                        </a:lnTo>
                        <a:lnTo>
                          <a:pt x="115" y="306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 w="0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16" name="Freeform 233"/>
                  <p:cNvSpPr>
                    <a:spLocks/>
                  </p:cNvSpPr>
                  <p:nvPr/>
                </p:nvSpPr>
                <p:spPr bwMode="auto">
                  <a:xfrm>
                    <a:off x="1355" y="3333"/>
                    <a:ext cx="219" cy="303"/>
                  </a:xfrm>
                  <a:custGeom>
                    <a:avLst/>
                    <a:gdLst>
                      <a:gd name="T0" fmla="*/ 105 w 219"/>
                      <a:gd name="T1" fmla="*/ 303 h 303"/>
                      <a:gd name="T2" fmla="*/ 76 w 219"/>
                      <a:gd name="T3" fmla="*/ 301 h 303"/>
                      <a:gd name="T4" fmla="*/ 52 w 219"/>
                      <a:gd name="T5" fmla="*/ 293 h 303"/>
                      <a:gd name="T6" fmla="*/ 33 w 219"/>
                      <a:gd name="T7" fmla="*/ 284 h 303"/>
                      <a:gd name="T8" fmla="*/ 20 w 219"/>
                      <a:gd name="T9" fmla="*/ 275 h 303"/>
                      <a:gd name="T10" fmla="*/ 11 w 219"/>
                      <a:gd name="T11" fmla="*/ 264 h 303"/>
                      <a:gd name="T12" fmla="*/ 3 w 219"/>
                      <a:gd name="T13" fmla="*/ 254 h 303"/>
                      <a:gd name="T14" fmla="*/ 2 w 219"/>
                      <a:gd name="T15" fmla="*/ 249 h 303"/>
                      <a:gd name="T16" fmla="*/ 0 w 219"/>
                      <a:gd name="T17" fmla="*/ 247 h 303"/>
                      <a:gd name="T18" fmla="*/ 0 w 219"/>
                      <a:gd name="T19" fmla="*/ 0 h 303"/>
                      <a:gd name="T20" fmla="*/ 219 w 219"/>
                      <a:gd name="T21" fmla="*/ 0 h 303"/>
                      <a:gd name="T22" fmla="*/ 219 w 219"/>
                      <a:gd name="T23" fmla="*/ 176 h 303"/>
                      <a:gd name="T24" fmla="*/ 215 w 219"/>
                      <a:gd name="T25" fmla="*/ 188 h 303"/>
                      <a:gd name="T26" fmla="*/ 209 w 219"/>
                      <a:gd name="T27" fmla="*/ 201 h 303"/>
                      <a:gd name="T28" fmla="*/ 206 w 219"/>
                      <a:gd name="T29" fmla="*/ 210 h 303"/>
                      <a:gd name="T30" fmla="*/ 202 w 219"/>
                      <a:gd name="T31" fmla="*/ 219 h 303"/>
                      <a:gd name="T32" fmla="*/ 200 w 219"/>
                      <a:gd name="T33" fmla="*/ 223 h 303"/>
                      <a:gd name="T34" fmla="*/ 191 w 219"/>
                      <a:gd name="T35" fmla="*/ 234 h 303"/>
                      <a:gd name="T36" fmla="*/ 176 w 219"/>
                      <a:gd name="T37" fmla="*/ 247 h 303"/>
                      <a:gd name="T38" fmla="*/ 161 w 219"/>
                      <a:gd name="T39" fmla="*/ 260 h 303"/>
                      <a:gd name="T40" fmla="*/ 144 w 219"/>
                      <a:gd name="T41" fmla="*/ 273 h 303"/>
                      <a:gd name="T42" fmla="*/ 130 w 219"/>
                      <a:gd name="T43" fmla="*/ 284 h 303"/>
                      <a:gd name="T44" fmla="*/ 117 w 219"/>
                      <a:gd name="T45" fmla="*/ 295 h 303"/>
                      <a:gd name="T46" fmla="*/ 109 w 219"/>
                      <a:gd name="T47" fmla="*/ 301 h 303"/>
                      <a:gd name="T48" fmla="*/ 105 w 219"/>
                      <a:gd name="T49" fmla="*/ 303 h 303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19"/>
                      <a:gd name="T76" fmla="*/ 0 h 303"/>
                      <a:gd name="T77" fmla="*/ 219 w 219"/>
                      <a:gd name="T78" fmla="*/ 303 h 303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19" h="303">
                        <a:moveTo>
                          <a:pt x="105" y="303"/>
                        </a:moveTo>
                        <a:lnTo>
                          <a:pt x="76" y="301"/>
                        </a:lnTo>
                        <a:lnTo>
                          <a:pt x="52" y="293"/>
                        </a:lnTo>
                        <a:lnTo>
                          <a:pt x="33" y="284"/>
                        </a:lnTo>
                        <a:lnTo>
                          <a:pt x="20" y="275"/>
                        </a:lnTo>
                        <a:lnTo>
                          <a:pt x="11" y="264"/>
                        </a:lnTo>
                        <a:lnTo>
                          <a:pt x="3" y="254"/>
                        </a:lnTo>
                        <a:lnTo>
                          <a:pt x="2" y="249"/>
                        </a:lnTo>
                        <a:lnTo>
                          <a:pt x="0" y="247"/>
                        </a:lnTo>
                        <a:lnTo>
                          <a:pt x="0" y="0"/>
                        </a:lnTo>
                        <a:lnTo>
                          <a:pt x="219" y="0"/>
                        </a:lnTo>
                        <a:lnTo>
                          <a:pt x="219" y="176"/>
                        </a:lnTo>
                        <a:lnTo>
                          <a:pt x="215" y="188"/>
                        </a:lnTo>
                        <a:lnTo>
                          <a:pt x="209" y="201"/>
                        </a:lnTo>
                        <a:lnTo>
                          <a:pt x="206" y="210"/>
                        </a:lnTo>
                        <a:lnTo>
                          <a:pt x="202" y="219"/>
                        </a:lnTo>
                        <a:lnTo>
                          <a:pt x="200" y="223"/>
                        </a:lnTo>
                        <a:lnTo>
                          <a:pt x="191" y="234"/>
                        </a:lnTo>
                        <a:lnTo>
                          <a:pt x="176" y="247"/>
                        </a:lnTo>
                        <a:lnTo>
                          <a:pt x="161" y="260"/>
                        </a:lnTo>
                        <a:lnTo>
                          <a:pt x="144" y="273"/>
                        </a:lnTo>
                        <a:lnTo>
                          <a:pt x="130" y="284"/>
                        </a:lnTo>
                        <a:lnTo>
                          <a:pt x="117" y="295"/>
                        </a:lnTo>
                        <a:lnTo>
                          <a:pt x="109" y="301"/>
                        </a:lnTo>
                        <a:lnTo>
                          <a:pt x="105" y="303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0">
                    <a:solidFill>
                      <a:srgbClr val="6666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17" name="Freeform 234"/>
                  <p:cNvSpPr>
                    <a:spLocks/>
                  </p:cNvSpPr>
                  <p:nvPr/>
                </p:nvSpPr>
                <p:spPr bwMode="auto">
                  <a:xfrm>
                    <a:off x="1373" y="3333"/>
                    <a:ext cx="189" cy="303"/>
                  </a:xfrm>
                  <a:custGeom>
                    <a:avLst/>
                    <a:gdLst>
                      <a:gd name="T0" fmla="*/ 95 w 189"/>
                      <a:gd name="T1" fmla="*/ 303 h 303"/>
                      <a:gd name="T2" fmla="*/ 65 w 189"/>
                      <a:gd name="T3" fmla="*/ 299 h 303"/>
                      <a:gd name="T4" fmla="*/ 41 w 189"/>
                      <a:gd name="T5" fmla="*/ 293 h 303"/>
                      <a:gd name="T6" fmla="*/ 24 w 189"/>
                      <a:gd name="T7" fmla="*/ 284 h 303"/>
                      <a:gd name="T8" fmla="*/ 11 w 189"/>
                      <a:gd name="T9" fmla="*/ 275 h 303"/>
                      <a:gd name="T10" fmla="*/ 4 w 189"/>
                      <a:gd name="T11" fmla="*/ 265 h 303"/>
                      <a:gd name="T12" fmla="*/ 0 w 189"/>
                      <a:gd name="T13" fmla="*/ 258 h 303"/>
                      <a:gd name="T14" fmla="*/ 0 w 189"/>
                      <a:gd name="T15" fmla="*/ 256 h 303"/>
                      <a:gd name="T16" fmla="*/ 0 w 189"/>
                      <a:gd name="T17" fmla="*/ 0 h 303"/>
                      <a:gd name="T18" fmla="*/ 189 w 189"/>
                      <a:gd name="T19" fmla="*/ 0 h 303"/>
                      <a:gd name="T20" fmla="*/ 189 w 189"/>
                      <a:gd name="T21" fmla="*/ 169 h 303"/>
                      <a:gd name="T22" fmla="*/ 184 w 189"/>
                      <a:gd name="T23" fmla="*/ 182 h 303"/>
                      <a:gd name="T24" fmla="*/ 178 w 189"/>
                      <a:gd name="T25" fmla="*/ 197 h 303"/>
                      <a:gd name="T26" fmla="*/ 175 w 189"/>
                      <a:gd name="T27" fmla="*/ 208 h 303"/>
                      <a:gd name="T28" fmla="*/ 173 w 189"/>
                      <a:gd name="T29" fmla="*/ 212 h 303"/>
                      <a:gd name="T30" fmla="*/ 165 w 189"/>
                      <a:gd name="T31" fmla="*/ 223 h 303"/>
                      <a:gd name="T32" fmla="*/ 154 w 189"/>
                      <a:gd name="T33" fmla="*/ 236 h 303"/>
                      <a:gd name="T34" fmla="*/ 141 w 189"/>
                      <a:gd name="T35" fmla="*/ 251 h 303"/>
                      <a:gd name="T36" fmla="*/ 126 w 189"/>
                      <a:gd name="T37" fmla="*/ 265 h 303"/>
                      <a:gd name="T38" fmla="*/ 115 w 189"/>
                      <a:gd name="T39" fmla="*/ 280 h 303"/>
                      <a:gd name="T40" fmla="*/ 104 w 189"/>
                      <a:gd name="T41" fmla="*/ 291 h 303"/>
                      <a:gd name="T42" fmla="*/ 97 w 189"/>
                      <a:gd name="T43" fmla="*/ 299 h 303"/>
                      <a:gd name="T44" fmla="*/ 95 w 189"/>
                      <a:gd name="T45" fmla="*/ 303 h 303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89"/>
                      <a:gd name="T70" fmla="*/ 0 h 303"/>
                      <a:gd name="T71" fmla="*/ 189 w 189"/>
                      <a:gd name="T72" fmla="*/ 303 h 303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89" h="303">
                        <a:moveTo>
                          <a:pt x="95" y="303"/>
                        </a:moveTo>
                        <a:lnTo>
                          <a:pt x="65" y="299"/>
                        </a:lnTo>
                        <a:lnTo>
                          <a:pt x="41" y="293"/>
                        </a:lnTo>
                        <a:lnTo>
                          <a:pt x="24" y="284"/>
                        </a:lnTo>
                        <a:lnTo>
                          <a:pt x="11" y="275"/>
                        </a:lnTo>
                        <a:lnTo>
                          <a:pt x="4" y="265"/>
                        </a:lnTo>
                        <a:lnTo>
                          <a:pt x="0" y="258"/>
                        </a:lnTo>
                        <a:lnTo>
                          <a:pt x="0" y="256"/>
                        </a:lnTo>
                        <a:lnTo>
                          <a:pt x="0" y="0"/>
                        </a:lnTo>
                        <a:lnTo>
                          <a:pt x="189" y="0"/>
                        </a:lnTo>
                        <a:lnTo>
                          <a:pt x="189" y="169"/>
                        </a:lnTo>
                        <a:lnTo>
                          <a:pt x="184" y="182"/>
                        </a:lnTo>
                        <a:lnTo>
                          <a:pt x="178" y="197"/>
                        </a:lnTo>
                        <a:lnTo>
                          <a:pt x="175" y="208"/>
                        </a:lnTo>
                        <a:lnTo>
                          <a:pt x="173" y="212"/>
                        </a:lnTo>
                        <a:lnTo>
                          <a:pt x="165" y="223"/>
                        </a:lnTo>
                        <a:lnTo>
                          <a:pt x="154" y="236"/>
                        </a:lnTo>
                        <a:lnTo>
                          <a:pt x="141" y="251"/>
                        </a:lnTo>
                        <a:lnTo>
                          <a:pt x="126" y="265"/>
                        </a:lnTo>
                        <a:lnTo>
                          <a:pt x="115" y="280"/>
                        </a:lnTo>
                        <a:lnTo>
                          <a:pt x="104" y="291"/>
                        </a:lnTo>
                        <a:lnTo>
                          <a:pt x="97" y="299"/>
                        </a:lnTo>
                        <a:lnTo>
                          <a:pt x="95" y="303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18" name="Freeform 235"/>
                  <p:cNvSpPr>
                    <a:spLocks/>
                  </p:cNvSpPr>
                  <p:nvPr/>
                </p:nvSpPr>
                <p:spPr bwMode="auto">
                  <a:xfrm>
                    <a:off x="1390" y="3333"/>
                    <a:ext cx="159" cy="301"/>
                  </a:xfrm>
                  <a:custGeom>
                    <a:avLst/>
                    <a:gdLst>
                      <a:gd name="T0" fmla="*/ 83 w 159"/>
                      <a:gd name="T1" fmla="*/ 301 h 301"/>
                      <a:gd name="T2" fmla="*/ 54 w 159"/>
                      <a:gd name="T3" fmla="*/ 299 h 301"/>
                      <a:gd name="T4" fmla="*/ 32 w 159"/>
                      <a:gd name="T5" fmla="*/ 293 h 301"/>
                      <a:gd name="T6" fmla="*/ 17 w 159"/>
                      <a:gd name="T7" fmla="*/ 284 h 301"/>
                      <a:gd name="T8" fmla="*/ 7 w 159"/>
                      <a:gd name="T9" fmla="*/ 275 h 301"/>
                      <a:gd name="T10" fmla="*/ 2 w 159"/>
                      <a:gd name="T11" fmla="*/ 267 h 301"/>
                      <a:gd name="T12" fmla="*/ 0 w 159"/>
                      <a:gd name="T13" fmla="*/ 265 h 301"/>
                      <a:gd name="T14" fmla="*/ 0 w 159"/>
                      <a:gd name="T15" fmla="*/ 0 h 301"/>
                      <a:gd name="T16" fmla="*/ 159 w 159"/>
                      <a:gd name="T17" fmla="*/ 0 h 301"/>
                      <a:gd name="T18" fmla="*/ 159 w 159"/>
                      <a:gd name="T19" fmla="*/ 162 h 301"/>
                      <a:gd name="T20" fmla="*/ 156 w 159"/>
                      <a:gd name="T21" fmla="*/ 173 h 301"/>
                      <a:gd name="T22" fmla="*/ 152 w 159"/>
                      <a:gd name="T23" fmla="*/ 188 h 301"/>
                      <a:gd name="T24" fmla="*/ 148 w 159"/>
                      <a:gd name="T25" fmla="*/ 199 h 301"/>
                      <a:gd name="T26" fmla="*/ 146 w 159"/>
                      <a:gd name="T27" fmla="*/ 202 h 301"/>
                      <a:gd name="T28" fmla="*/ 141 w 159"/>
                      <a:gd name="T29" fmla="*/ 212 h 301"/>
                      <a:gd name="T30" fmla="*/ 132 w 159"/>
                      <a:gd name="T31" fmla="*/ 226 h 301"/>
                      <a:gd name="T32" fmla="*/ 121 w 159"/>
                      <a:gd name="T33" fmla="*/ 241 h 301"/>
                      <a:gd name="T34" fmla="*/ 109 w 159"/>
                      <a:gd name="T35" fmla="*/ 260 h 301"/>
                      <a:gd name="T36" fmla="*/ 100 w 159"/>
                      <a:gd name="T37" fmla="*/ 275 h 301"/>
                      <a:gd name="T38" fmla="*/ 91 w 159"/>
                      <a:gd name="T39" fmla="*/ 290 h 301"/>
                      <a:gd name="T40" fmla="*/ 85 w 159"/>
                      <a:gd name="T41" fmla="*/ 299 h 301"/>
                      <a:gd name="T42" fmla="*/ 83 w 159"/>
                      <a:gd name="T43" fmla="*/ 301 h 30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59"/>
                      <a:gd name="T67" fmla="*/ 0 h 301"/>
                      <a:gd name="T68" fmla="*/ 159 w 159"/>
                      <a:gd name="T69" fmla="*/ 301 h 301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59" h="301">
                        <a:moveTo>
                          <a:pt x="83" y="301"/>
                        </a:moveTo>
                        <a:lnTo>
                          <a:pt x="54" y="299"/>
                        </a:lnTo>
                        <a:lnTo>
                          <a:pt x="32" y="293"/>
                        </a:lnTo>
                        <a:lnTo>
                          <a:pt x="17" y="284"/>
                        </a:lnTo>
                        <a:lnTo>
                          <a:pt x="7" y="275"/>
                        </a:lnTo>
                        <a:lnTo>
                          <a:pt x="2" y="267"/>
                        </a:lnTo>
                        <a:lnTo>
                          <a:pt x="0" y="265"/>
                        </a:lnTo>
                        <a:lnTo>
                          <a:pt x="0" y="0"/>
                        </a:lnTo>
                        <a:lnTo>
                          <a:pt x="159" y="0"/>
                        </a:lnTo>
                        <a:lnTo>
                          <a:pt x="159" y="162"/>
                        </a:lnTo>
                        <a:lnTo>
                          <a:pt x="156" y="173"/>
                        </a:lnTo>
                        <a:lnTo>
                          <a:pt x="152" y="188"/>
                        </a:lnTo>
                        <a:lnTo>
                          <a:pt x="148" y="199"/>
                        </a:lnTo>
                        <a:lnTo>
                          <a:pt x="146" y="202"/>
                        </a:lnTo>
                        <a:lnTo>
                          <a:pt x="141" y="212"/>
                        </a:lnTo>
                        <a:lnTo>
                          <a:pt x="132" y="226"/>
                        </a:lnTo>
                        <a:lnTo>
                          <a:pt x="121" y="241"/>
                        </a:lnTo>
                        <a:lnTo>
                          <a:pt x="109" y="260"/>
                        </a:lnTo>
                        <a:lnTo>
                          <a:pt x="100" y="275"/>
                        </a:lnTo>
                        <a:lnTo>
                          <a:pt x="91" y="290"/>
                        </a:lnTo>
                        <a:lnTo>
                          <a:pt x="85" y="299"/>
                        </a:lnTo>
                        <a:lnTo>
                          <a:pt x="83" y="301"/>
                        </a:lnTo>
                        <a:close/>
                      </a:path>
                    </a:pathLst>
                  </a:custGeom>
                  <a:solidFill>
                    <a:srgbClr val="999999"/>
                  </a:solidFill>
                  <a:ln w="0">
                    <a:solidFill>
                      <a:srgbClr val="9999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19" name="Freeform 236"/>
                  <p:cNvSpPr>
                    <a:spLocks/>
                  </p:cNvSpPr>
                  <p:nvPr/>
                </p:nvSpPr>
                <p:spPr bwMode="auto">
                  <a:xfrm>
                    <a:off x="1407" y="3333"/>
                    <a:ext cx="129" cy="301"/>
                  </a:xfrm>
                  <a:custGeom>
                    <a:avLst/>
                    <a:gdLst>
                      <a:gd name="T0" fmla="*/ 74 w 129"/>
                      <a:gd name="T1" fmla="*/ 301 h 301"/>
                      <a:gd name="T2" fmla="*/ 48 w 129"/>
                      <a:gd name="T3" fmla="*/ 299 h 301"/>
                      <a:gd name="T4" fmla="*/ 29 w 129"/>
                      <a:gd name="T5" fmla="*/ 295 h 301"/>
                      <a:gd name="T6" fmla="*/ 16 w 129"/>
                      <a:gd name="T7" fmla="*/ 288 h 301"/>
                      <a:gd name="T8" fmla="*/ 7 w 129"/>
                      <a:gd name="T9" fmla="*/ 282 h 301"/>
                      <a:gd name="T10" fmla="*/ 2 w 129"/>
                      <a:gd name="T11" fmla="*/ 277 h 301"/>
                      <a:gd name="T12" fmla="*/ 0 w 129"/>
                      <a:gd name="T13" fmla="*/ 275 h 301"/>
                      <a:gd name="T14" fmla="*/ 0 w 129"/>
                      <a:gd name="T15" fmla="*/ 0 h 301"/>
                      <a:gd name="T16" fmla="*/ 129 w 129"/>
                      <a:gd name="T17" fmla="*/ 0 h 301"/>
                      <a:gd name="T18" fmla="*/ 129 w 129"/>
                      <a:gd name="T19" fmla="*/ 156 h 301"/>
                      <a:gd name="T20" fmla="*/ 128 w 129"/>
                      <a:gd name="T21" fmla="*/ 165 h 301"/>
                      <a:gd name="T22" fmla="*/ 124 w 129"/>
                      <a:gd name="T23" fmla="*/ 178 h 301"/>
                      <a:gd name="T24" fmla="*/ 122 w 129"/>
                      <a:gd name="T25" fmla="*/ 189 h 301"/>
                      <a:gd name="T26" fmla="*/ 120 w 129"/>
                      <a:gd name="T27" fmla="*/ 193 h 301"/>
                      <a:gd name="T28" fmla="*/ 116 w 129"/>
                      <a:gd name="T29" fmla="*/ 202 h 301"/>
                      <a:gd name="T30" fmla="*/ 109 w 129"/>
                      <a:gd name="T31" fmla="*/ 215 h 301"/>
                      <a:gd name="T32" fmla="*/ 102 w 129"/>
                      <a:gd name="T33" fmla="*/ 234 h 301"/>
                      <a:gd name="T34" fmla="*/ 92 w 129"/>
                      <a:gd name="T35" fmla="*/ 252 h 301"/>
                      <a:gd name="T36" fmla="*/ 85 w 129"/>
                      <a:gd name="T37" fmla="*/ 271 h 301"/>
                      <a:gd name="T38" fmla="*/ 79 w 129"/>
                      <a:gd name="T39" fmla="*/ 286 h 301"/>
                      <a:gd name="T40" fmla="*/ 76 w 129"/>
                      <a:gd name="T41" fmla="*/ 297 h 301"/>
                      <a:gd name="T42" fmla="*/ 74 w 129"/>
                      <a:gd name="T43" fmla="*/ 301 h 30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9"/>
                      <a:gd name="T67" fmla="*/ 0 h 301"/>
                      <a:gd name="T68" fmla="*/ 129 w 129"/>
                      <a:gd name="T69" fmla="*/ 301 h 301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9" h="301">
                        <a:moveTo>
                          <a:pt x="74" y="301"/>
                        </a:moveTo>
                        <a:lnTo>
                          <a:pt x="48" y="299"/>
                        </a:lnTo>
                        <a:lnTo>
                          <a:pt x="29" y="295"/>
                        </a:lnTo>
                        <a:lnTo>
                          <a:pt x="16" y="288"/>
                        </a:lnTo>
                        <a:lnTo>
                          <a:pt x="7" y="282"/>
                        </a:lnTo>
                        <a:lnTo>
                          <a:pt x="2" y="277"/>
                        </a:lnTo>
                        <a:lnTo>
                          <a:pt x="0" y="275"/>
                        </a:lnTo>
                        <a:lnTo>
                          <a:pt x="0" y="0"/>
                        </a:lnTo>
                        <a:lnTo>
                          <a:pt x="129" y="0"/>
                        </a:lnTo>
                        <a:lnTo>
                          <a:pt x="129" y="156"/>
                        </a:lnTo>
                        <a:lnTo>
                          <a:pt x="128" y="165"/>
                        </a:lnTo>
                        <a:lnTo>
                          <a:pt x="124" y="178"/>
                        </a:lnTo>
                        <a:lnTo>
                          <a:pt x="122" y="189"/>
                        </a:lnTo>
                        <a:lnTo>
                          <a:pt x="120" y="193"/>
                        </a:lnTo>
                        <a:lnTo>
                          <a:pt x="116" y="202"/>
                        </a:lnTo>
                        <a:lnTo>
                          <a:pt x="109" y="215"/>
                        </a:lnTo>
                        <a:lnTo>
                          <a:pt x="102" y="234"/>
                        </a:lnTo>
                        <a:lnTo>
                          <a:pt x="92" y="252"/>
                        </a:lnTo>
                        <a:lnTo>
                          <a:pt x="85" y="271"/>
                        </a:lnTo>
                        <a:lnTo>
                          <a:pt x="79" y="286"/>
                        </a:lnTo>
                        <a:lnTo>
                          <a:pt x="76" y="297"/>
                        </a:lnTo>
                        <a:lnTo>
                          <a:pt x="74" y="301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0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20" name="Freeform 237"/>
                  <p:cNvSpPr>
                    <a:spLocks/>
                  </p:cNvSpPr>
                  <p:nvPr/>
                </p:nvSpPr>
                <p:spPr bwMode="auto">
                  <a:xfrm>
                    <a:off x="1425" y="3333"/>
                    <a:ext cx="100" cy="299"/>
                  </a:xfrm>
                  <a:custGeom>
                    <a:avLst/>
                    <a:gdLst>
                      <a:gd name="T0" fmla="*/ 61 w 100"/>
                      <a:gd name="T1" fmla="*/ 299 h 299"/>
                      <a:gd name="T2" fmla="*/ 37 w 100"/>
                      <a:gd name="T3" fmla="*/ 299 h 299"/>
                      <a:gd name="T4" fmla="*/ 21 w 100"/>
                      <a:gd name="T5" fmla="*/ 295 h 299"/>
                      <a:gd name="T6" fmla="*/ 9 w 100"/>
                      <a:gd name="T7" fmla="*/ 290 h 299"/>
                      <a:gd name="T8" fmla="*/ 2 w 100"/>
                      <a:gd name="T9" fmla="*/ 286 h 299"/>
                      <a:gd name="T10" fmla="*/ 0 w 100"/>
                      <a:gd name="T11" fmla="*/ 284 h 299"/>
                      <a:gd name="T12" fmla="*/ 0 w 100"/>
                      <a:gd name="T13" fmla="*/ 2 h 299"/>
                      <a:gd name="T14" fmla="*/ 100 w 100"/>
                      <a:gd name="T15" fmla="*/ 0 h 299"/>
                      <a:gd name="T16" fmla="*/ 100 w 100"/>
                      <a:gd name="T17" fmla="*/ 149 h 299"/>
                      <a:gd name="T18" fmla="*/ 98 w 100"/>
                      <a:gd name="T19" fmla="*/ 156 h 299"/>
                      <a:gd name="T20" fmla="*/ 97 w 100"/>
                      <a:gd name="T21" fmla="*/ 169 h 299"/>
                      <a:gd name="T22" fmla="*/ 95 w 100"/>
                      <a:gd name="T23" fmla="*/ 178 h 299"/>
                      <a:gd name="T24" fmla="*/ 93 w 100"/>
                      <a:gd name="T25" fmla="*/ 184 h 299"/>
                      <a:gd name="T26" fmla="*/ 91 w 100"/>
                      <a:gd name="T27" fmla="*/ 191 h 299"/>
                      <a:gd name="T28" fmla="*/ 86 w 100"/>
                      <a:gd name="T29" fmla="*/ 206 h 299"/>
                      <a:gd name="T30" fmla="*/ 80 w 100"/>
                      <a:gd name="T31" fmla="*/ 225 h 299"/>
                      <a:gd name="T32" fmla="*/ 74 w 100"/>
                      <a:gd name="T33" fmla="*/ 245 h 299"/>
                      <a:gd name="T34" fmla="*/ 71 w 100"/>
                      <a:gd name="T35" fmla="*/ 265 h 299"/>
                      <a:gd name="T36" fmla="*/ 65 w 100"/>
                      <a:gd name="T37" fmla="*/ 282 h 299"/>
                      <a:gd name="T38" fmla="*/ 63 w 100"/>
                      <a:gd name="T39" fmla="*/ 295 h 299"/>
                      <a:gd name="T40" fmla="*/ 61 w 100"/>
                      <a:gd name="T41" fmla="*/ 299 h 29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00"/>
                      <a:gd name="T64" fmla="*/ 0 h 299"/>
                      <a:gd name="T65" fmla="*/ 100 w 100"/>
                      <a:gd name="T66" fmla="*/ 299 h 29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00" h="299">
                        <a:moveTo>
                          <a:pt x="61" y="299"/>
                        </a:moveTo>
                        <a:lnTo>
                          <a:pt x="37" y="299"/>
                        </a:lnTo>
                        <a:lnTo>
                          <a:pt x="21" y="295"/>
                        </a:lnTo>
                        <a:lnTo>
                          <a:pt x="9" y="290"/>
                        </a:lnTo>
                        <a:lnTo>
                          <a:pt x="2" y="286"/>
                        </a:lnTo>
                        <a:lnTo>
                          <a:pt x="0" y="284"/>
                        </a:lnTo>
                        <a:lnTo>
                          <a:pt x="0" y="2"/>
                        </a:lnTo>
                        <a:lnTo>
                          <a:pt x="100" y="0"/>
                        </a:lnTo>
                        <a:lnTo>
                          <a:pt x="100" y="149"/>
                        </a:lnTo>
                        <a:lnTo>
                          <a:pt x="98" y="156"/>
                        </a:lnTo>
                        <a:lnTo>
                          <a:pt x="97" y="169"/>
                        </a:lnTo>
                        <a:lnTo>
                          <a:pt x="95" y="178"/>
                        </a:lnTo>
                        <a:lnTo>
                          <a:pt x="93" y="184"/>
                        </a:lnTo>
                        <a:lnTo>
                          <a:pt x="91" y="191"/>
                        </a:lnTo>
                        <a:lnTo>
                          <a:pt x="86" y="206"/>
                        </a:lnTo>
                        <a:lnTo>
                          <a:pt x="80" y="225"/>
                        </a:lnTo>
                        <a:lnTo>
                          <a:pt x="74" y="245"/>
                        </a:lnTo>
                        <a:lnTo>
                          <a:pt x="71" y="265"/>
                        </a:lnTo>
                        <a:lnTo>
                          <a:pt x="65" y="282"/>
                        </a:lnTo>
                        <a:lnTo>
                          <a:pt x="63" y="295"/>
                        </a:lnTo>
                        <a:lnTo>
                          <a:pt x="61" y="299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 w="0">
                    <a:solidFill>
                      <a:srgbClr val="CCCC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21" name="Freeform 238"/>
                  <p:cNvSpPr>
                    <a:spLocks/>
                  </p:cNvSpPr>
                  <p:nvPr/>
                </p:nvSpPr>
                <p:spPr bwMode="auto">
                  <a:xfrm>
                    <a:off x="1442" y="3333"/>
                    <a:ext cx="70" cy="299"/>
                  </a:xfrm>
                  <a:custGeom>
                    <a:avLst/>
                    <a:gdLst>
                      <a:gd name="T0" fmla="*/ 52 w 70"/>
                      <a:gd name="T1" fmla="*/ 299 h 299"/>
                      <a:gd name="T2" fmla="*/ 30 w 70"/>
                      <a:gd name="T3" fmla="*/ 299 h 299"/>
                      <a:gd name="T4" fmla="*/ 13 w 70"/>
                      <a:gd name="T5" fmla="*/ 297 h 299"/>
                      <a:gd name="T6" fmla="*/ 4 w 70"/>
                      <a:gd name="T7" fmla="*/ 295 h 299"/>
                      <a:gd name="T8" fmla="*/ 0 w 70"/>
                      <a:gd name="T9" fmla="*/ 293 h 299"/>
                      <a:gd name="T10" fmla="*/ 0 w 70"/>
                      <a:gd name="T11" fmla="*/ 2 h 299"/>
                      <a:gd name="T12" fmla="*/ 70 w 70"/>
                      <a:gd name="T13" fmla="*/ 0 h 299"/>
                      <a:gd name="T14" fmla="*/ 70 w 70"/>
                      <a:gd name="T15" fmla="*/ 141 h 299"/>
                      <a:gd name="T16" fmla="*/ 70 w 70"/>
                      <a:gd name="T17" fmla="*/ 149 h 299"/>
                      <a:gd name="T18" fmla="*/ 69 w 70"/>
                      <a:gd name="T19" fmla="*/ 160 h 299"/>
                      <a:gd name="T20" fmla="*/ 69 w 70"/>
                      <a:gd name="T21" fmla="*/ 169 h 299"/>
                      <a:gd name="T22" fmla="*/ 67 w 70"/>
                      <a:gd name="T23" fmla="*/ 175 h 299"/>
                      <a:gd name="T24" fmla="*/ 67 w 70"/>
                      <a:gd name="T25" fmla="*/ 180 h 299"/>
                      <a:gd name="T26" fmla="*/ 63 w 70"/>
                      <a:gd name="T27" fmla="*/ 195 h 299"/>
                      <a:gd name="T28" fmla="*/ 61 w 70"/>
                      <a:gd name="T29" fmla="*/ 215 h 299"/>
                      <a:gd name="T30" fmla="*/ 57 w 70"/>
                      <a:gd name="T31" fmla="*/ 238 h 299"/>
                      <a:gd name="T32" fmla="*/ 56 w 70"/>
                      <a:gd name="T33" fmla="*/ 260 h 299"/>
                      <a:gd name="T34" fmla="*/ 54 w 70"/>
                      <a:gd name="T35" fmla="*/ 280 h 299"/>
                      <a:gd name="T36" fmla="*/ 52 w 70"/>
                      <a:gd name="T37" fmla="*/ 293 h 299"/>
                      <a:gd name="T38" fmla="*/ 52 w 70"/>
                      <a:gd name="T39" fmla="*/ 299 h 299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70"/>
                      <a:gd name="T61" fmla="*/ 0 h 299"/>
                      <a:gd name="T62" fmla="*/ 70 w 70"/>
                      <a:gd name="T63" fmla="*/ 299 h 299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70" h="299">
                        <a:moveTo>
                          <a:pt x="52" y="299"/>
                        </a:moveTo>
                        <a:lnTo>
                          <a:pt x="30" y="299"/>
                        </a:lnTo>
                        <a:lnTo>
                          <a:pt x="13" y="297"/>
                        </a:lnTo>
                        <a:lnTo>
                          <a:pt x="4" y="295"/>
                        </a:lnTo>
                        <a:lnTo>
                          <a:pt x="0" y="293"/>
                        </a:lnTo>
                        <a:lnTo>
                          <a:pt x="0" y="2"/>
                        </a:lnTo>
                        <a:lnTo>
                          <a:pt x="70" y="0"/>
                        </a:lnTo>
                        <a:lnTo>
                          <a:pt x="70" y="141"/>
                        </a:lnTo>
                        <a:lnTo>
                          <a:pt x="70" y="149"/>
                        </a:lnTo>
                        <a:lnTo>
                          <a:pt x="69" y="160"/>
                        </a:lnTo>
                        <a:lnTo>
                          <a:pt x="69" y="169"/>
                        </a:lnTo>
                        <a:lnTo>
                          <a:pt x="67" y="175"/>
                        </a:lnTo>
                        <a:lnTo>
                          <a:pt x="67" y="180"/>
                        </a:lnTo>
                        <a:lnTo>
                          <a:pt x="63" y="195"/>
                        </a:lnTo>
                        <a:lnTo>
                          <a:pt x="61" y="215"/>
                        </a:lnTo>
                        <a:lnTo>
                          <a:pt x="57" y="238"/>
                        </a:lnTo>
                        <a:lnTo>
                          <a:pt x="56" y="260"/>
                        </a:lnTo>
                        <a:lnTo>
                          <a:pt x="54" y="280"/>
                        </a:lnTo>
                        <a:lnTo>
                          <a:pt x="52" y="293"/>
                        </a:lnTo>
                        <a:lnTo>
                          <a:pt x="52" y="299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 w="0">
                    <a:solidFill>
                      <a:srgbClr val="E5E5E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22" name="Freeform 239"/>
                  <p:cNvSpPr>
                    <a:spLocks/>
                  </p:cNvSpPr>
                  <p:nvPr/>
                </p:nvSpPr>
                <p:spPr bwMode="auto">
                  <a:xfrm>
                    <a:off x="1299" y="3452"/>
                    <a:ext cx="93" cy="113"/>
                  </a:xfrm>
                  <a:custGeom>
                    <a:avLst/>
                    <a:gdLst>
                      <a:gd name="T0" fmla="*/ 0 w 93"/>
                      <a:gd name="T1" fmla="*/ 57 h 113"/>
                      <a:gd name="T2" fmla="*/ 2 w 93"/>
                      <a:gd name="T3" fmla="*/ 80 h 113"/>
                      <a:gd name="T4" fmla="*/ 13 w 93"/>
                      <a:gd name="T5" fmla="*/ 98 h 113"/>
                      <a:gd name="T6" fmla="*/ 28 w 93"/>
                      <a:gd name="T7" fmla="*/ 109 h 113"/>
                      <a:gd name="T8" fmla="*/ 48 w 93"/>
                      <a:gd name="T9" fmla="*/ 113 h 113"/>
                      <a:gd name="T10" fmla="*/ 65 w 93"/>
                      <a:gd name="T11" fmla="*/ 109 h 113"/>
                      <a:gd name="T12" fmla="*/ 78 w 93"/>
                      <a:gd name="T13" fmla="*/ 102 h 113"/>
                      <a:gd name="T14" fmla="*/ 85 w 93"/>
                      <a:gd name="T15" fmla="*/ 95 h 113"/>
                      <a:gd name="T16" fmla="*/ 91 w 93"/>
                      <a:gd name="T17" fmla="*/ 83 h 113"/>
                      <a:gd name="T18" fmla="*/ 93 w 93"/>
                      <a:gd name="T19" fmla="*/ 74 h 113"/>
                      <a:gd name="T20" fmla="*/ 71 w 93"/>
                      <a:gd name="T21" fmla="*/ 74 h 113"/>
                      <a:gd name="T22" fmla="*/ 69 w 93"/>
                      <a:gd name="T23" fmla="*/ 80 h 113"/>
                      <a:gd name="T24" fmla="*/ 65 w 93"/>
                      <a:gd name="T25" fmla="*/ 85 h 113"/>
                      <a:gd name="T26" fmla="*/ 61 w 93"/>
                      <a:gd name="T27" fmla="*/ 91 h 113"/>
                      <a:gd name="T28" fmla="*/ 56 w 93"/>
                      <a:gd name="T29" fmla="*/ 93 h 113"/>
                      <a:gd name="T30" fmla="*/ 48 w 93"/>
                      <a:gd name="T31" fmla="*/ 93 h 113"/>
                      <a:gd name="T32" fmla="*/ 41 w 93"/>
                      <a:gd name="T33" fmla="*/ 93 h 113"/>
                      <a:gd name="T34" fmla="*/ 35 w 93"/>
                      <a:gd name="T35" fmla="*/ 89 h 113"/>
                      <a:gd name="T36" fmla="*/ 30 w 93"/>
                      <a:gd name="T37" fmla="*/ 85 h 113"/>
                      <a:gd name="T38" fmla="*/ 26 w 93"/>
                      <a:gd name="T39" fmla="*/ 80 h 113"/>
                      <a:gd name="T40" fmla="*/ 24 w 93"/>
                      <a:gd name="T41" fmla="*/ 72 h 113"/>
                      <a:gd name="T42" fmla="*/ 22 w 93"/>
                      <a:gd name="T43" fmla="*/ 67 h 113"/>
                      <a:gd name="T44" fmla="*/ 22 w 93"/>
                      <a:gd name="T45" fmla="*/ 57 h 113"/>
                      <a:gd name="T46" fmla="*/ 22 w 93"/>
                      <a:gd name="T47" fmla="*/ 46 h 113"/>
                      <a:gd name="T48" fmla="*/ 26 w 93"/>
                      <a:gd name="T49" fmla="*/ 37 h 113"/>
                      <a:gd name="T50" fmla="*/ 30 w 93"/>
                      <a:gd name="T51" fmla="*/ 30 h 113"/>
                      <a:gd name="T52" fmla="*/ 33 w 93"/>
                      <a:gd name="T53" fmla="*/ 24 h 113"/>
                      <a:gd name="T54" fmla="*/ 41 w 93"/>
                      <a:gd name="T55" fmla="*/ 20 h 113"/>
                      <a:gd name="T56" fmla="*/ 48 w 93"/>
                      <a:gd name="T57" fmla="*/ 20 h 113"/>
                      <a:gd name="T58" fmla="*/ 56 w 93"/>
                      <a:gd name="T59" fmla="*/ 20 h 113"/>
                      <a:gd name="T60" fmla="*/ 61 w 93"/>
                      <a:gd name="T61" fmla="*/ 22 h 113"/>
                      <a:gd name="T62" fmla="*/ 65 w 93"/>
                      <a:gd name="T63" fmla="*/ 26 h 113"/>
                      <a:gd name="T64" fmla="*/ 69 w 93"/>
                      <a:gd name="T65" fmla="*/ 31 h 113"/>
                      <a:gd name="T66" fmla="*/ 71 w 93"/>
                      <a:gd name="T67" fmla="*/ 39 h 113"/>
                      <a:gd name="T68" fmla="*/ 93 w 93"/>
                      <a:gd name="T69" fmla="*/ 39 h 113"/>
                      <a:gd name="T70" fmla="*/ 91 w 93"/>
                      <a:gd name="T71" fmla="*/ 28 h 113"/>
                      <a:gd name="T72" fmla="*/ 85 w 93"/>
                      <a:gd name="T73" fmla="*/ 18 h 113"/>
                      <a:gd name="T74" fmla="*/ 76 w 93"/>
                      <a:gd name="T75" fmla="*/ 9 h 113"/>
                      <a:gd name="T76" fmla="*/ 63 w 93"/>
                      <a:gd name="T77" fmla="*/ 2 h 113"/>
                      <a:gd name="T78" fmla="*/ 46 w 93"/>
                      <a:gd name="T79" fmla="*/ 0 h 113"/>
                      <a:gd name="T80" fmla="*/ 30 w 93"/>
                      <a:gd name="T81" fmla="*/ 4 h 113"/>
                      <a:gd name="T82" fmla="*/ 15 w 93"/>
                      <a:gd name="T83" fmla="*/ 13 h 113"/>
                      <a:gd name="T84" fmla="*/ 4 w 93"/>
                      <a:gd name="T85" fmla="*/ 31 h 113"/>
                      <a:gd name="T86" fmla="*/ 0 w 93"/>
                      <a:gd name="T87" fmla="*/ 57 h 113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93"/>
                      <a:gd name="T133" fmla="*/ 0 h 113"/>
                      <a:gd name="T134" fmla="*/ 93 w 93"/>
                      <a:gd name="T135" fmla="*/ 113 h 113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93" h="113">
                        <a:moveTo>
                          <a:pt x="0" y="57"/>
                        </a:moveTo>
                        <a:lnTo>
                          <a:pt x="2" y="80"/>
                        </a:lnTo>
                        <a:lnTo>
                          <a:pt x="13" y="98"/>
                        </a:lnTo>
                        <a:lnTo>
                          <a:pt x="28" y="109"/>
                        </a:lnTo>
                        <a:lnTo>
                          <a:pt x="48" y="113"/>
                        </a:lnTo>
                        <a:lnTo>
                          <a:pt x="65" y="109"/>
                        </a:lnTo>
                        <a:lnTo>
                          <a:pt x="78" y="102"/>
                        </a:lnTo>
                        <a:lnTo>
                          <a:pt x="85" y="95"/>
                        </a:lnTo>
                        <a:lnTo>
                          <a:pt x="91" y="83"/>
                        </a:lnTo>
                        <a:lnTo>
                          <a:pt x="93" y="74"/>
                        </a:lnTo>
                        <a:lnTo>
                          <a:pt x="71" y="74"/>
                        </a:lnTo>
                        <a:lnTo>
                          <a:pt x="69" y="80"/>
                        </a:lnTo>
                        <a:lnTo>
                          <a:pt x="65" y="85"/>
                        </a:lnTo>
                        <a:lnTo>
                          <a:pt x="61" y="91"/>
                        </a:lnTo>
                        <a:lnTo>
                          <a:pt x="56" y="93"/>
                        </a:lnTo>
                        <a:lnTo>
                          <a:pt x="48" y="93"/>
                        </a:lnTo>
                        <a:lnTo>
                          <a:pt x="41" y="93"/>
                        </a:lnTo>
                        <a:lnTo>
                          <a:pt x="35" y="89"/>
                        </a:lnTo>
                        <a:lnTo>
                          <a:pt x="30" y="85"/>
                        </a:lnTo>
                        <a:lnTo>
                          <a:pt x="26" y="80"/>
                        </a:lnTo>
                        <a:lnTo>
                          <a:pt x="24" y="72"/>
                        </a:lnTo>
                        <a:lnTo>
                          <a:pt x="22" y="67"/>
                        </a:lnTo>
                        <a:lnTo>
                          <a:pt x="22" y="57"/>
                        </a:lnTo>
                        <a:lnTo>
                          <a:pt x="22" y="46"/>
                        </a:lnTo>
                        <a:lnTo>
                          <a:pt x="26" y="37"/>
                        </a:lnTo>
                        <a:lnTo>
                          <a:pt x="30" y="30"/>
                        </a:lnTo>
                        <a:lnTo>
                          <a:pt x="33" y="24"/>
                        </a:lnTo>
                        <a:lnTo>
                          <a:pt x="41" y="20"/>
                        </a:lnTo>
                        <a:lnTo>
                          <a:pt x="48" y="20"/>
                        </a:lnTo>
                        <a:lnTo>
                          <a:pt x="56" y="20"/>
                        </a:lnTo>
                        <a:lnTo>
                          <a:pt x="61" y="22"/>
                        </a:lnTo>
                        <a:lnTo>
                          <a:pt x="65" y="26"/>
                        </a:lnTo>
                        <a:lnTo>
                          <a:pt x="69" y="31"/>
                        </a:lnTo>
                        <a:lnTo>
                          <a:pt x="71" y="39"/>
                        </a:lnTo>
                        <a:lnTo>
                          <a:pt x="93" y="39"/>
                        </a:lnTo>
                        <a:lnTo>
                          <a:pt x="91" y="28"/>
                        </a:lnTo>
                        <a:lnTo>
                          <a:pt x="85" y="18"/>
                        </a:lnTo>
                        <a:lnTo>
                          <a:pt x="76" y="9"/>
                        </a:lnTo>
                        <a:lnTo>
                          <a:pt x="63" y="2"/>
                        </a:lnTo>
                        <a:lnTo>
                          <a:pt x="46" y="0"/>
                        </a:lnTo>
                        <a:lnTo>
                          <a:pt x="30" y="4"/>
                        </a:lnTo>
                        <a:lnTo>
                          <a:pt x="15" y="13"/>
                        </a:lnTo>
                        <a:lnTo>
                          <a:pt x="4" y="31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23" name="Freeform 240"/>
                  <p:cNvSpPr>
                    <a:spLocks/>
                  </p:cNvSpPr>
                  <p:nvPr/>
                </p:nvSpPr>
                <p:spPr bwMode="auto">
                  <a:xfrm>
                    <a:off x="1295" y="3235"/>
                    <a:ext cx="334" cy="174"/>
                  </a:xfrm>
                  <a:custGeom>
                    <a:avLst/>
                    <a:gdLst>
                      <a:gd name="T0" fmla="*/ 167 w 334"/>
                      <a:gd name="T1" fmla="*/ 174 h 174"/>
                      <a:gd name="T2" fmla="*/ 212 w 334"/>
                      <a:gd name="T3" fmla="*/ 172 h 174"/>
                      <a:gd name="T4" fmla="*/ 253 w 334"/>
                      <a:gd name="T5" fmla="*/ 163 h 174"/>
                      <a:gd name="T6" fmla="*/ 286 w 334"/>
                      <a:gd name="T7" fmla="*/ 150 h 174"/>
                      <a:gd name="T8" fmla="*/ 312 w 334"/>
                      <a:gd name="T9" fmla="*/ 132 h 174"/>
                      <a:gd name="T10" fmla="*/ 329 w 334"/>
                      <a:gd name="T11" fmla="*/ 111 h 174"/>
                      <a:gd name="T12" fmla="*/ 334 w 334"/>
                      <a:gd name="T13" fmla="*/ 87 h 174"/>
                      <a:gd name="T14" fmla="*/ 329 w 334"/>
                      <a:gd name="T15" fmla="*/ 65 h 174"/>
                      <a:gd name="T16" fmla="*/ 312 w 334"/>
                      <a:gd name="T17" fmla="*/ 43 h 174"/>
                      <a:gd name="T18" fmla="*/ 286 w 334"/>
                      <a:gd name="T19" fmla="*/ 26 h 174"/>
                      <a:gd name="T20" fmla="*/ 253 w 334"/>
                      <a:gd name="T21" fmla="*/ 11 h 174"/>
                      <a:gd name="T22" fmla="*/ 212 w 334"/>
                      <a:gd name="T23" fmla="*/ 4 h 174"/>
                      <a:gd name="T24" fmla="*/ 167 w 334"/>
                      <a:gd name="T25" fmla="*/ 0 h 174"/>
                      <a:gd name="T26" fmla="*/ 123 w 334"/>
                      <a:gd name="T27" fmla="*/ 4 h 174"/>
                      <a:gd name="T28" fmla="*/ 82 w 334"/>
                      <a:gd name="T29" fmla="*/ 11 h 174"/>
                      <a:gd name="T30" fmla="*/ 49 w 334"/>
                      <a:gd name="T31" fmla="*/ 26 h 174"/>
                      <a:gd name="T32" fmla="*/ 23 w 334"/>
                      <a:gd name="T33" fmla="*/ 43 h 174"/>
                      <a:gd name="T34" fmla="*/ 6 w 334"/>
                      <a:gd name="T35" fmla="*/ 65 h 174"/>
                      <a:gd name="T36" fmla="*/ 0 w 334"/>
                      <a:gd name="T37" fmla="*/ 87 h 174"/>
                      <a:gd name="T38" fmla="*/ 6 w 334"/>
                      <a:gd name="T39" fmla="*/ 111 h 174"/>
                      <a:gd name="T40" fmla="*/ 23 w 334"/>
                      <a:gd name="T41" fmla="*/ 132 h 174"/>
                      <a:gd name="T42" fmla="*/ 49 w 334"/>
                      <a:gd name="T43" fmla="*/ 150 h 174"/>
                      <a:gd name="T44" fmla="*/ 82 w 334"/>
                      <a:gd name="T45" fmla="*/ 163 h 174"/>
                      <a:gd name="T46" fmla="*/ 123 w 334"/>
                      <a:gd name="T47" fmla="*/ 172 h 174"/>
                      <a:gd name="T48" fmla="*/ 167 w 334"/>
                      <a:gd name="T49" fmla="*/ 174 h 17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34"/>
                      <a:gd name="T76" fmla="*/ 0 h 174"/>
                      <a:gd name="T77" fmla="*/ 334 w 334"/>
                      <a:gd name="T78" fmla="*/ 174 h 174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34" h="174">
                        <a:moveTo>
                          <a:pt x="167" y="174"/>
                        </a:moveTo>
                        <a:lnTo>
                          <a:pt x="212" y="172"/>
                        </a:lnTo>
                        <a:lnTo>
                          <a:pt x="253" y="163"/>
                        </a:lnTo>
                        <a:lnTo>
                          <a:pt x="286" y="150"/>
                        </a:lnTo>
                        <a:lnTo>
                          <a:pt x="312" y="132"/>
                        </a:lnTo>
                        <a:lnTo>
                          <a:pt x="329" y="111"/>
                        </a:lnTo>
                        <a:lnTo>
                          <a:pt x="334" y="87"/>
                        </a:lnTo>
                        <a:lnTo>
                          <a:pt x="329" y="65"/>
                        </a:lnTo>
                        <a:lnTo>
                          <a:pt x="312" y="43"/>
                        </a:lnTo>
                        <a:lnTo>
                          <a:pt x="286" y="26"/>
                        </a:lnTo>
                        <a:lnTo>
                          <a:pt x="253" y="11"/>
                        </a:lnTo>
                        <a:lnTo>
                          <a:pt x="212" y="4"/>
                        </a:lnTo>
                        <a:lnTo>
                          <a:pt x="167" y="0"/>
                        </a:lnTo>
                        <a:lnTo>
                          <a:pt x="123" y="4"/>
                        </a:lnTo>
                        <a:lnTo>
                          <a:pt x="82" y="11"/>
                        </a:lnTo>
                        <a:lnTo>
                          <a:pt x="49" y="26"/>
                        </a:lnTo>
                        <a:lnTo>
                          <a:pt x="23" y="43"/>
                        </a:lnTo>
                        <a:lnTo>
                          <a:pt x="6" y="65"/>
                        </a:lnTo>
                        <a:lnTo>
                          <a:pt x="0" y="87"/>
                        </a:lnTo>
                        <a:lnTo>
                          <a:pt x="6" y="111"/>
                        </a:lnTo>
                        <a:lnTo>
                          <a:pt x="23" y="132"/>
                        </a:lnTo>
                        <a:lnTo>
                          <a:pt x="49" y="150"/>
                        </a:lnTo>
                        <a:lnTo>
                          <a:pt x="82" y="163"/>
                        </a:lnTo>
                        <a:lnTo>
                          <a:pt x="123" y="172"/>
                        </a:lnTo>
                        <a:lnTo>
                          <a:pt x="167" y="174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24" name="Freeform 241"/>
                  <p:cNvSpPr>
                    <a:spLocks/>
                  </p:cNvSpPr>
                  <p:nvPr/>
                </p:nvSpPr>
                <p:spPr bwMode="auto">
                  <a:xfrm>
                    <a:off x="1295" y="3235"/>
                    <a:ext cx="334" cy="174"/>
                  </a:xfrm>
                  <a:custGeom>
                    <a:avLst/>
                    <a:gdLst>
                      <a:gd name="T0" fmla="*/ 167 w 334"/>
                      <a:gd name="T1" fmla="*/ 174 h 174"/>
                      <a:gd name="T2" fmla="*/ 212 w 334"/>
                      <a:gd name="T3" fmla="*/ 172 h 174"/>
                      <a:gd name="T4" fmla="*/ 253 w 334"/>
                      <a:gd name="T5" fmla="*/ 163 h 174"/>
                      <a:gd name="T6" fmla="*/ 286 w 334"/>
                      <a:gd name="T7" fmla="*/ 150 h 174"/>
                      <a:gd name="T8" fmla="*/ 312 w 334"/>
                      <a:gd name="T9" fmla="*/ 132 h 174"/>
                      <a:gd name="T10" fmla="*/ 329 w 334"/>
                      <a:gd name="T11" fmla="*/ 111 h 174"/>
                      <a:gd name="T12" fmla="*/ 334 w 334"/>
                      <a:gd name="T13" fmla="*/ 87 h 174"/>
                      <a:gd name="T14" fmla="*/ 329 w 334"/>
                      <a:gd name="T15" fmla="*/ 65 h 174"/>
                      <a:gd name="T16" fmla="*/ 312 w 334"/>
                      <a:gd name="T17" fmla="*/ 43 h 174"/>
                      <a:gd name="T18" fmla="*/ 286 w 334"/>
                      <a:gd name="T19" fmla="*/ 26 h 174"/>
                      <a:gd name="T20" fmla="*/ 253 w 334"/>
                      <a:gd name="T21" fmla="*/ 11 h 174"/>
                      <a:gd name="T22" fmla="*/ 212 w 334"/>
                      <a:gd name="T23" fmla="*/ 4 h 174"/>
                      <a:gd name="T24" fmla="*/ 167 w 334"/>
                      <a:gd name="T25" fmla="*/ 0 h 174"/>
                      <a:gd name="T26" fmla="*/ 123 w 334"/>
                      <a:gd name="T27" fmla="*/ 4 h 174"/>
                      <a:gd name="T28" fmla="*/ 82 w 334"/>
                      <a:gd name="T29" fmla="*/ 11 h 174"/>
                      <a:gd name="T30" fmla="*/ 49 w 334"/>
                      <a:gd name="T31" fmla="*/ 26 h 174"/>
                      <a:gd name="T32" fmla="*/ 23 w 334"/>
                      <a:gd name="T33" fmla="*/ 43 h 174"/>
                      <a:gd name="T34" fmla="*/ 6 w 334"/>
                      <a:gd name="T35" fmla="*/ 65 h 174"/>
                      <a:gd name="T36" fmla="*/ 0 w 334"/>
                      <a:gd name="T37" fmla="*/ 87 h 174"/>
                      <a:gd name="T38" fmla="*/ 6 w 334"/>
                      <a:gd name="T39" fmla="*/ 111 h 174"/>
                      <a:gd name="T40" fmla="*/ 23 w 334"/>
                      <a:gd name="T41" fmla="*/ 132 h 174"/>
                      <a:gd name="T42" fmla="*/ 49 w 334"/>
                      <a:gd name="T43" fmla="*/ 150 h 174"/>
                      <a:gd name="T44" fmla="*/ 82 w 334"/>
                      <a:gd name="T45" fmla="*/ 163 h 174"/>
                      <a:gd name="T46" fmla="*/ 123 w 334"/>
                      <a:gd name="T47" fmla="*/ 172 h 174"/>
                      <a:gd name="T48" fmla="*/ 167 w 334"/>
                      <a:gd name="T49" fmla="*/ 174 h 17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34"/>
                      <a:gd name="T76" fmla="*/ 0 h 174"/>
                      <a:gd name="T77" fmla="*/ 334 w 334"/>
                      <a:gd name="T78" fmla="*/ 174 h 174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34" h="174">
                        <a:moveTo>
                          <a:pt x="167" y="174"/>
                        </a:moveTo>
                        <a:lnTo>
                          <a:pt x="212" y="172"/>
                        </a:lnTo>
                        <a:lnTo>
                          <a:pt x="253" y="163"/>
                        </a:lnTo>
                        <a:lnTo>
                          <a:pt x="286" y="150"/>
                        </a:lnTo>
                        <a:lnTo>
                          <a:pt x="312" y="132"/>
                        </a:lnTo>
                        <a:lnTo>
                          <a:pt x="329" y="111"/>
                        </a:lnTo>
                        <a:lnTo>
                          <a:pt x="334" y="87"/>
                        </a:lnTo>
                        <a:lnTo>
                          <a:pt x="329" y="65"/>
                        </a:lnTo>
                        <a:lnTo>
                          <a:pt x="312" y="43"/>
                        </a:lnTo>
                        <a:lnTo>
                          <a:pt x="286" y="26"/>
                        </a:lnTo>
                        <a:lnTo>
                          <a:pt x="253" y="11"/>
                        </a:lnTo>
                        <a:lnTo>
                          <a:pt x="212" y="4"/>
                        </a:lnTo>
                        <a:lnTo>
                          <a:pt x="167" y="0"/>
                        </a:lnTo>
                        <a:lnTo>
                          <a:pt x="123" y="4"/>
                        </a:lnTo>
                        <a:lnTo>
                          <a:pt x="82" y="11"/>
                        </a:lnTo>
                        <a:lnTo>
                          <a:pt x="49" y="26"/>
                        </a:lnTo>
                        <a:lnTo>
                          <a:pt x="23" y="43"/>
                        </a:lnTo>
                        <a:lnTo>
                          <a:pt x="6" y="65"/>
                        </a:lnTo>
                        <a:lnTo>
                          <a:pt x="0" y="87"/>
                        </a:lnTo>
                        <a:lnTo>
                          <a:pt x="6" y="111"/>
                        </a:lnTo>
                        <a:lnTo>
                          <a:pt x="23" y="132"/>
                        </a:lnTo>
                        <a:lnTo>
                          <a:pt x="49" y="150"/>
                        </a:lnTo>
                        <a:lnTo>
                          <a:pt x="82" y="163"/>
                        </a:lnTo>
                        <a:lnTo>
                          <a:pt x="123" y="172"/>
                        </a:lnTo>
                        <a:lnTo>
                          <a:pt x="167" y="17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25" name="Freeform 242"/>
                  <p:cNvSpPr>
                    <a:spLocks/>
                  </p:cNvSpPr>
                  <p:nvPr/>
                </p:nvSpPr>
                <p:spPr bwMode="auto">
                  <a:xfrm>
                    <a:off x="1327" y="3218"/>
                    <a:ext cx="273" cy="163"/>
                  </a:xfrm>
                  <a:custGeom>
                    <a:avLst/>
                    <a:gdLst>
                      <a:gd name="T0" fmla="*/ 135 w 273"/>
                      <a:gd name="T1" fmla="*/ 163 h 163"/>
                      <a:gd name="T2" fmla="*/ 172 w 273"/>
                      <a:gd name="T3" fmla="*/ 162 h 163"/>
                      <a:gd name="T4" fmla="*/ 204 w 273"/>
                      <a:gd name="T5" fmla="*/ 154 h 163"/>
                      <a:gd name="T6" fmla="*/ 232 w 273"/>
                      <a:gd name="T7" fmla="*/ 143 h 163"/>
                      <a:gd name="T8" fmla="*/ 254 w 273"/>
                      <a:gd name="T9" fmla="*/ 128 h 163"/>
                      <a:gd name="T10" fmla="*/ 267 w 273"/>
                      <a:gd name="T11" fmla="*/ 112 h 163"/>
                      <a:gd name="T12" fmla="*/ 273 w 273"/>
                      <a:gd name="T13" fmla="*/ 93 h 163"/>
                      <a:gd name="T14" fmla="*/ 267 w 273"/>
                      <a:gd name="T15" fmla="*/ 73 h 163"/>
                      <a:gd name="T16" fmla="*/ 254 w 273"/>
                      <a:gd name="T17" fmla="*/ 50 h 163"/>
                      <a:gd name="T18" fmla="*/ 232 w 273"/>
                      <a:gd name="T19" fmla="*/ 32 h 163"/>
                      <a:gd name="T20" fmla="*/ 204 w 273"/>
                      <a:gd name="T21" fmla="*/ 15 h 163"/>
                      <a:gd name="T22" fmla="*/ 172 w 273"/>
                      <a:gd name="T23" fmla="*/ 4 h 163"/>
                      <a:gd name="T24" fmla="*/ 135 w 273"/>
                      <a:gd name="T25" fmla="*/ 0 h 163"/>
                      <a:gd name="T26" fmla="*/ 100 w 273"/>
                      <a:gd name="T27" fmla="*/ 4 h 163"/>
                      <a:gd name="T28" fmla="*/ 67 w 273"/>
                      <a:gd name="T29" fmla="*/ 15 h 163"/>
                      <a:gd name="T30" fmla="*/ 41 w 273"/>
                      <a:gd name="T31" fmla="*/ 32 h 163"/>
                      <a:gd name="T32" fmla="*/ 18 w 273"/>
                      <a:gd name="T33" fmla="*/ 50 h 163"/>
                      <a:gd name="T34" fmla="*/ 5 w 273"/>
                      <a:gd name="T35" fmla="*/ 73 h 163"/>
                      <a:gd name="T36" fmla="*/ 0 w 273"/>
                      <a:gd name="T37" fmla="*/ 93 h 163"/>
                      <a:gd name="T38" fmla="*/ 5 w 273"/>
                      <a:gd name="T39" fmla="*/ 112 h 163"/>
                      <a:gd name="T40" fmla="*/ 18 w 273"/>
                      <a:gd name="T41" fmla="*/ 128 h 163"/>
                      <a:gd name="T42" fmla="*/ 41 w 273"/>
                      <a:gd name="T43" fmla="*/ 143 h 163"/>
                      <a:gd name="T44" fmla="*/ 67 w 273"/>
                      <a:gd name="T45" fmla="*/ 154 h 163"/>
                      <a:gd name="T46" fmla="*/ 100 w 273"/>
                      <a:gd name="T47" fmla="*/ 162 h 163"/>
                      <a:gd name="T48" fmla="*/ 135 w 273"/>
                      <a:gd name="T49" fmla="*/ 163 h 163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73"/>
                      <a:gd name="T76" fmla="*/ 0 h 163"/>
                      <a:gd name="T77" fmla="*/ 273 w 273"/>
                      <a:gd name="T78" fmla="*/ 163 h 163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73" h="163">
                        <a:moveTo>
                          <a:pt x="135" y="163"/>
                        </a:moveTo>
                        <a:lnTo>
                          <a:pt x="172" y="162"/>
                        </a:lnTo>
                        <a:lnTo>
                          <a:pt x="204" y="154"/>
                        </a:lnTo>
                        <a:lnTo>
                          <a:pt x="232" y="143"/>
                        </a:lnTo>
                        <a:lnTo>
                          <a:pt x="254" y="128"/>
                        </a:lnTo>
                        <a:lnTo>
                          <a:pt x="267" y="112"/>
                        </a:lnTo>
                        <a:lnTo>
                          <a:pt x="273" y="93"/>
                        </a:lnTo>
                        <a:lnTo>
                          <a:pt x="267" y="73"/>
                        </a:lnTo>
                        <a:lnTo>
                          <a:pt x="254" y="50"/>
                        </a:lnTo>
                        <a:lnTo>
                          <a:pt x="232" y="32"/>
                        </a:lnTo>
                        <a:lnTo>
                          <a:pt x="204" y="15"/>
                        </a:lnTo>
                        <a:lnTo>
                          <a:pt x="172" y="4"/>
                        </a:lnTo>
                        <a:lnTo>
                          <a:pt x="135" y="0"/>
                        </a:lnTo>
                        <a:lnTo>
                          <a:pt x="100" y="4"/>
                        </a:lnTo>
                        <a:lnTo>
                          <a:pt x="67" y="15"/>
                        </a:lnTo>
                        <a:lnTo>
                          <a:pt x="41" y="32"/>
                        </a:lnTo>
                        <a:lnTo>
                          <a:pt x="18" y="50"/>
                        </a:lnTo>
                        <a:lnTo>
                          <a:pt x="5" y="73"/>
                        </a:lnTo>
                        <a:lnTo>
                          <a:pt x="0" y="93"/>
                        </a:lnTo>
                        <a:lnTo>
                          <a:pt x="5" y="112"/>
                        </a:lnTo>
                        <a:lnTo>
                          <a:pt x="18" y="128"/>
                        </a:lnTo>
                        <a:lnTo>
                          <a:pt x="41" y="143"/>
                        </a:lnTo>
                        <a:lnTo>
                          <a:pt x="67" y="154"/>
                        </a:lnTo>
                        <a:lnTo>
                          <a:pt x="100" y="162"/>
                        </a:lnTo>
                        <a:lnTo>
                          <a:pt x="135" y="163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26" name="Freeform 243"/>
                  <p:cNvSpPr>
                    <a:spLocks/>
                  </p:cNvSpPr>
                  <p:nvPr/>
                </p:nvSpPr>
                <p:spPr bwMode="auto">
                  <a:xfrm>
                    <a:off x="1340" y="3218"/>
                    <a:ext cx="247" cy="149"/>
                  </a:xfrm>
                  <a:custGeom>
                    <a:avLst/>
                    <a:gdLst>
                      <a:gd name="T0" fmla="*/ 122 w 247"/>
                      <a:gd name="T1" fmla="*/ 149 h 149"/>
                      <a:gd name="T2" fmla="*/ 161 w 247"/>
                      <a:gd name="T3" fmla="*/ 145 h 149"/>
                      <a:gd name="T4" fmla="*/ 195 w 247"/>
                      <a:gd name="T5" fmla="*/ 136 h 149"/>
                      <a:gd name="T6" fmla="*/ 222 w 247"/>
                      <a:gd name="T7" fmla="*/ 123 h 149"/>
                      <a:gd name="T8" fmla="*/ 239 w 247"/>
                      <a:gd name="T9" fmla="*/ 104 h 149"/>
                      <a:gd name="T10" fmla="*/ 247 w 247"/>
                      <a:gd name="T11" fmla="*/ 86 h 149"/>
                      <a:gd name="T12" fmla="*/ 241 w 247"/>
                      <a:gd name="T13" fmla="*/ 67 h 149"/>
                      <a:gd name="T14" fmla="*/ 228 w 247"/>
                      <a:gd name="T15" fmla="*/ 47 h 149"/>
                      <a:gd name="T16" fmla="*/ 209 w 247"/>
                      <a:gd name="T17" fmla="*/ 30 h 149"/>
                      <a:gd name="T18" fmla="*/ 185 w 247"/>
                      <a:gd name="T19" fmla="*/ 15 h 149"/>
                      <a:gd name="T20" fmla="*/ 156 w 247"/>
                      <a:gd name="T21" fmla="*/ 4 h 149"/>
                      <a:gd name="T22" fmla="*/ 122 w 247"/>
                      <a:gd name="T23" fmla="*/ 0 h 149"/>
                      <a:gd name="T24" fmla="*/ 91 w 247"/>
                      <a:gd name="T25" fmla="*/ 4 h 149"/>
                      <a:gd name="T26" fmla="*/ 61 w 247"/>
                      <a:gd name="T27" fmla="*/ 15 h 149"/>
                      <a:gd name="T28" fmla="*/ 37 w 247"/>
                      <a:gd name="T29" fmla="*/ 30 h 149"/>
                      <a:gd name="T30" fmla="*/ 17 w 247"/>
                      <a:gd name="T31" fmla="*/ 47 h 149"/>
                      <a:gd name="T32" fmla="*/ 5 w 247"/>
                      <a:gd name="T33" fmla="*/ 67 h 149"/>
                      <a:gd name="T34" fmla="*/ 0 w 247"/>
                      <a:gd name="T35" fmla="*/ 86 h 149"/>
                      <a:gd name="T36" fmla="*/ 7 w 247"/>
                      <a:gd name="T37" fmla="*/ 104 h 149"/>
                      <a:gd name="T38" fmla="*/ 24 w 247"/>
                      <a:gd name="T39" fmla="*/ 123 h 149"/>
                      <a:gd name="T40" fmla="*/ 50 w 247"/>
                      <a:gd name="T41" fmla="*/ 136 h 149"/>
                      <a:gd name="T42" fmla="*/ 85 w 247"/>
                      <a:gd name="T43" fmla="*/ 145 h 149"/>
                      <a:gd name="T44" fmla="*/ 122 w 247"/>
                      <a:gd name="T45" fmla="*/ 149 h 14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47"/>
                      <a:gd name="T70" fmla="*/ 0 h 149"/>
                      <a:gd name="T71" fmla="*/ 247 w 247"/>
                      <a:gd name="T72" fmla="*/ 149 h 14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47" h="149">
                        <a:moveTo>
                          <a:pt x="122" y="149"/>
                        </a:moveTo>
                        <a:lnTo>
                          <a:pt x="161" y="145"/>
                        </a:lnTo>
                        <a:lnTo>
                          <a:pt x="195" y="136"/>
                        </a:lnTo>
                        <a:lnTo>
                          <a:pt x="222" y="123"/>
                        </a:lnTo>
                        <a:lnTo>
                          <a:pt x="239" y="104"/>
                        </a:lnTo>
                        <a:lnTo>
                          <a:pt x="247" y="86"/>
                        </a:lnTo>
                        <a:lnTo>
                          <a:pt x="241" y="67"/>
                        </a:lnTo>
                        <a:lnTo>
                          <a:pt x="228" y="47"/>
                        </a:lnTo>
                        <a:lnTo>
                          <a:pt x="209" y="30"/>
                        </a:lnTo>
                        <a:lnTo>
                          <a:pt x="185" y="15"/>
                        </a:lnTo>
                        <a:lnTo>
                          <a:pt x="156" y="4"/>
                        </a:lnTo>
                        <a:lnTo>
                          <a:pt x="122" y="0"/>
                        </a:lnTo>
                        <a:lnTo>
                          <a:pt x="91" y="4"/>
                        </a:lnTo>
                        <a:lnTo>
                          <a:pt x="61" y="15"/>
                        </a:lnTo>
                        <a:lnTo>
                          <a:pt x="37" y="30"/>
                        </a:lnTo>
                        <a:lnTo>
                          <a:pt x="17" y="47"/>
                        </a:lnTo>
                        <a:lnTo>
                          <a:pt x="5" y="67"/>
                        </a:lnTo>
                        <a:lnTo>
                          <a:pt x="0" y="86"/>
                        </a:lnTo>
                        <a:lnTo>
                          <a:pt x="7" y="104"/>
                        </a:lnTo>
                        <a:lnTo>
                          <a:pt x="24" y="123"/>
                        </a:lnTo>
                        <a:lnTo>
                          <a:pt x="50" y="136"/>
                        </a:lnTo>
                        <a:lnTo>
                          <a:pt x="85" y="145"/>
                        </a:lnTo>
                        <a:lnTo>
                          <a:pt x="122" y="149"/>
                        </a:lnTo>
                        <a:close/>
                      </a:path>
                    </a:pathLst>
                  </a:custGeom>
                  <a:solidFill>
                    <a:srgbClr val="585858"/>
                  </a:solidFill>
                  <a:ln w="0">
                    <a:solidFill>
                      <a:srgbClr val="58585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27" name="Freeform 244"/>
                  <p:cNvSpPr>
                    <a:spLocks/>
                  </p:cNvSpPr>
                  <p:nvPr/>
                </p:nvSpPr>
                <p:spPr bwMode="auto">
                  <a:xfrm>
                    <a:off x="1355" y="3220"/>
                    <a:ext cx="217" cy="132"/>
                  </a:xfrm>
                  <a:custGeom>
                    <a:avLst/>
                    <a:gdLst>
                      <a:gd name="T0" fmla="*/ 109 w 217"/>
                      <a:gd name="T1" fmla="*/ 132 h 132"/>
                      <a:gd name="T2" fmla="*/ 143 w 217"/>
                      <a:gd name="T3" fmla="*/ 128 h 132"/>
                      <a:gd name="T4" fmla="*/ 172 w 217"/>
                      <a:gd name="T5" fmla="*/ 121 h 132"/>
                      <a:gd name="T6" fmla="*/ 196 w 217"/>
                      <a:gd name="T7" fmla="*/ 108 h 132"/>
                      <a:gd name="T8" fmla="*/ 211 w 217"/>
                      <a:gd name="T9" fmla="*/ 93 h 132"/>
                      <a:gd name="T10" fmla="*/ 217 w 217"/>
                      <a:gd name="T11" fmla="*/ 74 h 132"/>
                      <a:gd name="T12" fmla="*/ 211 w 217"/>
                      <a:gd name="T13" fmla="*/ 56 h 132"/>
                      <a:gd name="T14" fmla="*/ 196 w 217"/>
                      <a:gd name="T15" fmla="*/ 35 h 132"/>
                      <a:gd name="T16" fmla="*/ 172 w 217"/>
                      <a:gd name="T17" fmla="*/ 17 h 132"/>
                      <a:gd name="T18" fmla="*/ 143 w 217"/>
                      <a:gd name="T19" fmla="*/ 4 h 132"/>
                      <a:gd name="T20" fmla="*/ 109 w 217"/>
                      <a:gd name="T21" fmla="*/ 0 h 132"/>
                      <a:gd name="T22" fmla="*/ 74 w 217"/>
                      <a:gd name="T23" fmla="*/ 4 h 132"/>
                      <a:gd name="T24" fmla="*/ 44 w 217"/>
                      <a:gd name="T25" fmla="*/ 17 h 132"/>
                      <a:gd name="T26" fmla="*/ 20 w 217"/>
                      <a:gd name="T27" fmla="*/ 35 h 132"/>
                      <a:gd name="T28" fmla="*/ 5 w 217"/>
                      <a:gd name="T29" fmla="*/ 56 h 132"/>
                      <a:gd name="T30" fmla="*/ 0 w 217"/>
                      <a:gd name="T31" fmla="*/ 74 h 132"/>
                      <a:gd name="T32" fmla="*/ 5 w 217"/>
                      <a:gd name="T33" fmla="*/ 93 h 132"/>
                      <a:gd name="T34" fmla="*/ 20 w 217"/>
                      <a:gd name="T35" fmla="*/ 108 h 132"/>
                      <a:gd name="T36" fmla="*/ 44 w 217"/>
                      <a:gd name="T37" fmla="*/ 121 h 132"/>
                      <a:gd name="T38" fmla="*/ 74 w 217"/>
                      <a:gd name="T39" fmla="*/ 128 h 132"/>
                      <a:gd name="T40" fmla="*/ 109 w 217"/>
                      <a:gd name="T41" fmla="*/ 132 h 13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17"/>
                      <a:gd name="T64" fmla="*/ 0 h 132"/>
                      <a:gd name="T65" fmla="*/ 217 w 217"/>
                      <a:gd name="T66" fmla="*/ 132 h 132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17" h="132">
                        <a:moveTo>
                          <a:pt x="109" y="132"/>
                        </a:moveTo>
                        <a:lnTo>
                          <a:pt x="143" y="128"/>
                        </a:lnTo>
                        <a:lnTo>
                          <a:pt x="172" y="121"/>
                        </a:lnTo>
                        <a:lnTo>
                          <a:pt x="196" y="108"/>
                        </a:lnTo>
                        <a:lnTo>
                          <a:pt x="211" y="93"/>
                        </a:lnTo>
                        <a:lnTo>
                          <a:pt x="217" y="74"/>
                        </a:lnTo>
                        <a:lnTo>
                          <a:pt x="211" y="56"/>
                        </a:lnTo>
                        <a:lnTo>
                          <a:pt x="196" y="35"/>
                        </a:lnTo>
                        <a:lnTo>
                          <a:pt x="172" y="17"/>
                        </a:lnTo>
                        <a:lnTo>
                          <a:pt x="143" y="4"/>
                        </a:lnTo>
                        <a:lnTo>
                          <a:pt x="109" y="0"/>
                        </a:lnTo>
                        <a:lnTo>
                          <a:pt x="74" y="4"/>
                        </a:lnTo>
                        <a:lnTo>
                          <a:pt x="44" y="17"/>
                        </a:lnTo>
                        <a:lnTo>
                          <a:pt x="20" y="35"/>
                        </a:lnTo>
                        <a:lnTo>
                          <a:pt x="5" y="56"/>
                        </a:lnTo>
                        <a:lnTo>
                          <a:pt x="0" y="74"/>
                        </a:lnTo>
                        <a:lnTo>
                          <a:pt x="5" y="93"/>
                        </a:lnTo>
                        <a:lnTo>
                          <a:pt x="20" y="108"/>
                        </a:lnTo>
                        <a:lnTo>
                          <a:pt x="44" y="121"/>
                        </a:lnTo>
                        <a:lnTo>
                          <a:pt x="74" y="128"/>
                        </a:lnTo>
                        <a:lnTo>
                          <a:pt x="109" y="132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28" name="Freeform 245"/>
                  <p:cNvSpPr>
                    <a:spLocks/>
                  </p:cNvSpPr>
                  <p:nvPr/>
                </p:nvSpPr>
                <p:spPr bwMode="auto">
                  <a:xfrm>
                    <a:off x="1368" y="3220"/>
                    <a:ext cx="191" cy="117"/>
                  </a:xfrm>
                  <a:custGeom>
                    <a:avLst/>
                    <a:gdLst>
                      <a:gd name="T0" fmla="*/ 96 w 191"/>
                      <a:gd name="T1" fmla="*/ 117 h 117"/>
                      <a:gd name="T2" fmla="*/ 126 w 191"/>
                      <a:gd name="T3" fmla="*/ 115 h 117"/>
                      <a:gd name="T4" fmla="*/ 152 w 191"/>
                      <a:gd name="T5" fmla="*/ 108 h 117"/>
                      <a:gd name="T6" fmla="*/ 172 w 191"/>
                      <a:gd name="T7" fmla="*/ 97 h 117"/>
                      <a:gd name="T8" fmla="*/ 187 w 191"/>
                      <a:gd name="T9" fmla="*/ 84 h 117"/>
                      <a:gd name="T10" fmla="*/ 191 w 191"/>
                      <a:gd name="T11" fmla="*/ 67 h 117"/>
                      <a:gd name="T12" fmla="*/ 187 w 191"/>
                      <a:gd name="T13" fmla="*/ 50 h 117"/>
                      <a:gd name="T14" fmla="*/ 172 w 191"/>
                      <a:gd name="T15" fmla="*/ 32 h 117"/>
                      <a:gd name="T16" fmla="*/ 152 w 191"/>
                      <a:gd name="T17" fmla="*/ 17 h 117"/>
                      <a:gd name="T18" fmla="*/ 126 w 191"/>
                      <a:gd name="T19" fmla="*/ 6 h 117"/>
                      <a:gd name="T20" fmla="*/ 96 w 191"/>
                      <a:gd name="T21" fmla="*/ 0 h 117"/>
                      <a:gd name="T22" fmla="*/ 65 w 191"/>
                      <a:gd name="T23" fmla="*/ 6 h 117"/>
                      <a:gd name="T24" fmla="*/ 39 w 191"/>
                      <a:gd name="T25" fmla="*/ 17 h 117"/>
                      <a:gd name="T26" fmla="*/ 18 w 191"/>
                      <a:gd name="T27" fmla="*/ 32 h 117"/>
                      <a:gd name="T28" fmla="*/ 3 w 191"/>
                      <a:gd name="T29" fmla="*/ 50 h 117"/>
                      <a:gd name="T30" fmla="*/ 0 w 191"/>
                      <a:gd name="T31" fmla="*/ 67 h 117"/>
                      <a:gd name="T32" fmla="*/ 3 w 191"/>
                      <a:gd name="T33" fmla="*/ 84 h 117"/>
                      <a:gd name="T34" fmla="*/ 18 w 191"/>
                      <a:gd name="T35" fmla="*/ 97 h 117"/>
                      <a:gd name="T36" fmla="*/ 39 w 191"/>
                      <a:gd name="T37" fmla="*/ 108 h 117"/>
                      <a:gd name="T38" fmla="*/ 65 w 191"/>
                      <a:gd name="T39" fmla="*/ 115 h 117"/>
                      <a:gd name="T40" fmla="*/ 96 w 191"/>
                      <a:gd name="T41" fmla="*/ 117 h 11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91"/>
                      <a:gd name="T64" fmla="*/ 0 h 117"/>
                      <a:gd name="T65" fmla="*/ 191 w 191"/>
                      <a:gd name="T66" fmla="*/ 117 h 11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91" h="117">
                        <a:moveTo>
                          <a:pt x="96" y="117"/>
                        </a:moveTo>
                        <a:lnTo>
                          <a:pt x="126" y="115"/>
                        </a:lnTo>
                        <a:lnTo>
                          <a:pt x="152" y="108"/>
                        </a:lnTo>
                        <a:lnTo>
                          <a:pt x="172" y="97"/>
                        </a:lnTo>
                        <a:lnTo>
                          <a:pt x="187" y="84"/>
                        </a:lnTo>
                        <a:lnTo>
                          <a:pt x="191" y="67"/>
                        </a:lnTo>
                        <a:lnTo>
                          <a:pt x="187" y="50"/>
                        </a:lnTo>
                        <a:lnTo>
                          <a:pt x="172" y="32"/>
                        </a:lnTo>
                        <a:lnTo>
                          <a:pt x="152" y="17"/>
                        </a:lnTo>
                        <a:lnTo>
                          <a:pt x="126" y="6"/>
                        </a:lnTo>
                        <a:lnTo>
                          <a:pt x="96" y="0"/>
                        </a:lnTo>
                        <a:lnTo>
                          <a:pt x="65" y="6"/>
                        </a:lnTo>
                        <a:lnTo>
                          <a:pt x="39" y="17"/>
                        </a:lnTo>
                        <a:lnTo>
                          <a:pt x="18" y="32"/>
                        </a:lnTo>
                        <a:lnTo>
                          <a:pt x="3" y="50"/>
                        </a:lnTo>
                        <a:lnTo>
                          <a:pt x="0" y="67"/>
                        </a:lnTo>
                        <a:lnTo>
                          <a:pt x="3" y="84"/>
                        </a:lnTo>
                        <a:lnTo>
                          <a:pt x="18" y="97"/>
                        </a:lnTo>
                        <a:lnTo>
                          <a:pt x="39" y="108"/>
                        </a:lnTo>
                        <a:lnTo>
                          <a:pt x="65" y="115"/>
                        </a:lnTo>
                        <a:lnTo>
                          <a:pt x="96" y="117"/>
                        </a:lnTo>
                        <a:close/>
                      </a:path>
                    </a:pathLst>
                  </a:custGeom>
                  <a:solidFill>
                    <a:srgbClr val="878787"/>
                  </a:solidFill>
                  <a:ln w="0">
                    <a:solidFill>
                      <a:srgbClr val="87878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29" name="Freeform 246"/>
                  <p:cNvSpPr>
                    <a:spLocks/>
                  </p:cNvSpPr>
                  <p:nvPr/>
                </p:nvSpPr>
                <p:spPr bwMode="auto">
                  <a:xfrm>
                    <a:off x="1381" y="3222"/>
                    <a:ext cx="165" cy="100"/>
                  </a:xfrm>
                  <a:custGeom>
                    <a:avLst/>
                    <a:gdLst>
                      <a:gd name="T0" fmla="*/ 83 w 165"/>
                      <a:gd name="T1" fmla="*/ 100 h 100"/>
                      <a:gd name="T2" fmla="*/ 109 w 165"/>
                      <a:gd name="T3" fmla="*/ 98 h 100"/>
                      <a:gd name="T4" fmla="*/ 131 w 165"/>
                      <a:gd name="T5" fmla="*/ 93 h 100"/>
                      <a:gd name="T6" fmla="*/ 150 w 165"/>
                      <a:gd name="T7" fmla="*/ 83 h 100"/>
                      <a:gd name="T8" fmla="*/ 161 w 165"/>
                      <a:gd name="T9" fmla="*/ 70 h 100"/>
                      <a:gd name="T10" fmla="*/ 165 w 165"/>
                      <a:gd name="T11" fmla="*/ 57 h 100"/>
                      <a:gd name="T12" fmla="*/ 161 w 165"/>
                      <a:gd name="T13" fmla="*/ 43 h 100"/>
                      <a:gd name="T14" fmla="*/ 150 w 165"/>
                      <a:gd name="T15" fmla="*/ 26 h 100"/>
                      <a:gd name="T16" fmla="*/ 131 w 165"/>
                      <a:gd name="T17" fmla="*/ 13 h 100"/>
                      <a:gd name="T18" fmla="*/ 109 w 165"/>
                      <a:gd name="T19" fmla="*/ 4 h 100"/>
                      <a:gd name="T20" fmla="*/ 83 w 165"/>
                      <a:gd name="T21" fmla="*/ 0 h 100"/>
                      <a:gd name="T22" fmla="*/ 57 w 165"/>
                      <a:gd name="T23" fmla="*/ 4 h 100"/>
                      <a:gd name="T24" fmla="*/ 33 w 165"/>
                      <a:gd name="T25" fmla="*/ 13 h 100"/>
                      <a:gd name="T26" fmla="*/ 16 w 165"/>
                      <a:gd name="T27" fmla="*/ 26 h 100"/>
                      <a:gd name="T28" fmla="*/ 3 w 165"/>
                      <a:gd name="T29" fmla="*/ 43 h 100"/>
                      <a:gd name="T30" fmla="*/ 0 w 165"/>
                      <a:gd name="T31" fmla="*/ 57 h 100"/>
                      <a:gd name="T32" fmla="*/ 3 w 165"/>
                      <a:gd name="T33" fmla="*/ 70 h 100"/>
                      <a:gd name="T34" fmla="*/ 16 w 165"/>
                      <a:gd name="T35" fmla="*/ 83 h 100"/>
                      <a:gd name="T36" fmla="*/ 33 w 165"/>
                      <a:gd name="T37" fmla="*/ 93 h 100"/>
                      <a:gd name="T38" fmla="*/ 57 w 165"/>
                      <a:gd name="T39" fmla="*/ 98 h 100"/>
                      <a:gd name="T40" fmla="*/ 83 w 165"/>
                      <a:gd name="T41" fmla="*/ 100 h 10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65"/>
                      <a:gd name="T64" fmla="*/ 0 h 100"/>
                      <a:gd name="T65" fmla="*/ 165 w 165"/>
                      <a:gd name="T66" fmla="*/ 100 h 10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65" h="100">
                        <a:moveTo>
                          <a:pt x="83" y="100"/>
                        </a:moveTo>
                        <a:lnTo>
                          <a:pt x="109" y="98"/>
                        </a:lnTo>
                        <a:lnTo>
                          <a:pt x="131" y="93"/>
                        </a:lnTo>
                        <a:lnTo>
                          <a:pt x="150" y="83"/>
                        </a:lnTo>
                        <a:lnTo>
                          <a:pt x="161" y="70"/>
                        </a:lnTo>
                        <a:lnTo>
                          <a:pt x="165" y="57"/>
                        </a:lnTo>
                        <a:lnTo>
                          <a:pt x="161" y="43"/>
                        </a:lnTo>
                        <a:lnTo>
                          <a:pt x="150" y="26"/>
                        </a:lnTo>
                        <a:lnTo>
                          <a:pt x="131" y="13"/>
                        </a:lnTo>
                        <a:lnTo>
                          <a:pt x="109" y="4"/>
                        </a:lnTo>
                        <a:lnTo>
                          <a:pt x="83" y="0"/>
                        </a:lnTo>
                        <a:lnTo>
                          <a:pt x="57" y="4"/>
                        </a:lnTo>
                        <a:lnTo>
                          <a:pt x="33" y="13"/>
                        </a:lnTo>
                        <a:lnTo>
                          <a:pt x="16" y="26"/>
                        </a:lnTo>
                        <a:lnTo>
                          <a:pt x="3" y="43"/>
                        </a:lnTo>
                        <a:lnTo>
                          <a:pt x="0" y="57"/>
                        </a:lnTo>
                        <a:lnTo>
                          <a:pt x="3" y="70"/>
                        </a:lnTo>
                        <a:lnTo>
                          <a:pt x="16" y="83"/>
                        </a:lnTo>
                        <a:lnTo>
                          <a:pt x="33" y="93"/>
                        </a:lnTo>
                        <a:lnTo>
                          <a:pt x="57" y="98"/>
                        </a:lnTo>
                        <a:lnTo>
                          <a:pt x="83" y="100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0">
                    <a:solidFill>
                      <a:srgbClr val="9F9F9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30" name="Freeform 247"/>
                  <p:cNvSpPr>
                    <a:spLocks/>
                  </p:cNvSpPr>
                  <p:nvPr/>
                </p:nvSpPr>
                <p:spPr bwMode="auto">
                  <a:xfrm>
                    <a:off x="1394" y="3224"/>
                    <a:ext cx="139" cy="83"/>
                  </a:xfrm>
                  <a:custGeom>
                    <a:avLst/>
                    <a:gdLst>
                      <a:gd name="T0" fmla="*/ 70 w 139"/>
                      <a:gd name="T1" fmla="*/ 83 h 83"/>
                      <a:gd name="T2" fmla="*/ 96 w 139"/>
                      <a:gd name="T3" fmla="*/ 81 h 83"/>
                      <a:gd name="T4" fmla="*/ 118 w 139"/>
                      <a:gd name="T5" fmla="*/ 72 h 83"/>
                      <a:gd name="T6" fmla="*/ 133 w 139"/>
                      <a:gd name="T7" fmla="*/ 61 h 83"/>
                      <a:gd name="T8" fmla="*/ 139 w 139"/>
                      <a:gd name="T9" fmla="*/ 46 h 83"/>
                      <a:gd name="T10" fmla="*/ 133 w 139"/>
                      <a:gd name="T11" fmla="*/ 31 h 83"/>
                      <a:gd name="T12" fmla="*/ 118 w 139"/>
                      <a:gd name="T13" fmla="*/ 17 h 83"/>
                      <a:gd name="T14" fmla="*/ 96 w 139"/>
                      <a:gd name="T15" fmla="*/ 4 h 83"/>
                      <a:gd name="T16" fmla="*/ 70 w 139"/>
                      <a:gd name="T17" fmla="*/ 0 h 83"/>
                      <a:gd name="T18" fmla="*/ 42 w 139"/>
                      <a:gd name="T19" fmla="*/ 4 h 83"/>
                      <a:gd name="T20" fmla="*/ 20 w 139"/>
                      <a:gd name="T21" fmla="*/ 17 h 83"/>
                      <a:gd name="T22" fmla="*/ 5 w 139"/>
                      <a:gd name="T23" fmla="*/ 31 h 83"/>
                      <a:gd name="T24" fmla="*/ 0 w 139"/>
                      <a:gd name="T25" fmla="*/ 46 h 83"/>
                      <a:gd name="T26" fmla="*/ 5 w 139"/>
                      <a:gd name="T27" fmla="*/ 61 h 83"/>
                      <a:gd name="T28" fmla="*/ 20 w 139"/>
                      <a:gd name="T29" fmla="*/ 72 h 83"/>
                      <a:gd name="T30" fmla="*/ 42 w 139"/>
                      <a:gd name="T31" fmla="*/ 81 h 83"/>
                      <a:gd name="T32" fmla="*/ 70 w 139"/>
                      <a:gd name="T33" fmla="*/ 83 h 8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39"/>
                      <a:gd name="T52" fmla="*/ 0 h 83"/>
                      <a:gd name="T53" fmla="*/ 139 w 139"/>
                      <a:gd name="T54" fmla="*/ 83 h 83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39" h="83">
                        <a:moveTo>
                          <a:pt x="70" y="83"/>
                        </a:moveTo>
                        <a:lnTo>
                          <a:pt x="96" y="81"/>
                        </a:lnTo>
                        <a:lnTo>
                          <a:pt x="118" y="72"/>
                        </a:lnTo>
                        <a:lnTo>
                          <a:pt x="133" y="61"/>
                        </a:lnTo>
                        <a:lnTo>
                          <a:pt x="139" y="46"/>
                        </a:lnTo>
                        <a:lnTo>
                          <a:pt x="133" y="31"/>
                        </a:lnTo>
                        <a:lnTo>
                          <a:pt x="118" y="17"/>
                        </a:lnTo>
                        <a:lnTo>
                          <a:pt x="96" y="4"/>
                        </a:lnTo>
                        <a:lnTo>
                          <a:pt x="70" y="0"/>
                        </a:lnTo>
                        <a:lnTo>
                          <a:pt x="42" y="4"/>
                        </a:lnTo>
                        <a:lnTo>
                          <a:pt x="20" y="17"/>
                        </a:lnTo>
                        <a:lnTo>
                          <a:pt x="5" y="31"/>
                        </a:lnTo>
                        <a:lnTo>
                          <a:pt x="0" y="46"/>
                        </a:lnTo>
                        <a:lnTo>
                          <a:pt x="5" y="61"/>
                        </a:lnTo>
                        <a:lnTo>
                          <a:pt x="20" y="72"/>
                        </a:lnTo>
                        <a:lnTo>
                          <a:pt x="42" y="81"/>
                        </a:lnTo>
                        <a:lnTo>
                          <a:pt x="70" y="83"/>
                        </a:lnTo>
                        <a:close/>
                      </a:path>
                    </a:pathLst>
                  </a:custGeom>
                  <a:solidFill>
                    <a:srgbClr val="B7B7B7"/>
                  </a:solidFill>
                  <a:ln w="0">
                    <a:solidFill>
                      <a:srgbClr val="B7B7B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31" name="Freeform 248"/>
                  <p:cNvSpPr>
                    <a:spLocks/>
                  </p:cNvSpPr>
                  <p:nvPr/>
                </p:nvSpPr>
                <p:spPr bwMode="auto">
                  <a:xfrm>
                    <a:off x="1407" y="3224"/>
                    <a:ext cx="113" cy="68"/>
                  </a:xfrm>
                  <a:custGeom>
                    <a:avLst/>
                    <a:gdLst>
                      <a:gd name="T0" fmla="*/ 57 w 113"/>
                      <a:gd name="T1" fmla="*/ 68 h 68"/>
                      <a:gd name="T2" fmla="*/ 79 w 113"/>
                      <a:gd name="T3" fmla="*/ 67 h 68"/>
                      <a:gd name="T4" fmla="*/ 96 w 113"/>
                      <a:gd name="T5" fmla="*/ 61 h 68"/>
                      <a:gd name="T6" fmla="*/ 109 w 113"/>
                      <a:gd name="T7" fmla="*/ 50 h 68"/>
                      <a:gd name="T8" fmla="*/ 113 w 113"/>
                      <a:gd name="T9" fmla="*/ 39 h 68"/>
                      <a:gd name="T10" fmla="*/ 109 w 113"/>
                      <a:gd name="T11" fmla="*/ 26 h 68"/>
                      <a:gd name="T12" fmla="*/ 96 w 113"/>
                      <a:gd name="T13" fmla="*/ 13 h 68"/>
                      <a:gd name="T14" fmla="*/ 79 w 113"/>
                      <a:gd name="T15" fmla="*/ 4 h 68"/>
                      <a:gd name="T16" fmla="*/ 57 w 113"/>
                      <a:gd name="T17" fmla="*/ 0 h 68"/>
                      <a:gd name="T18" fmla="*/ 35 w 113"/>
                      <a:gd name="T19" fmla="*/ 4 h 68"/>
                      <a:gd name="T20" fmla="*/ 16 w 113"/>
                      <a:gd name="T21" fmla="*/ 13 h 68"/>
                      <a:gd name="T22" fmla="*/ 5 w 113"/>
                      <a:gd name="T23" fmla="*/ 26 h 68"/>
                      <a:gd name="T24" fmla="*/ 0 w 113"/>
                      <a:gd name="T25" fmla="*/ 39 h 68"/>
                      <a:gd name="T26" fmla="*/ 5 w 113"/>
                      <a:gd name="T27" fmla="*/ 50 h 68"/>
                      <a:gd name="T28" fmla="*/ 16 w 113"/>
                      <a:gd name="T29" fmla="*/ 61 h 68"/>
                      <a:gd name="T30" fmla="*/ 35 w 113"/>
                      <a:gd name="T31" fmla="*/ 67 h 68"/>
                      <a:gd name="T32" fmla="*/ 57 w 113"/>
                      <a:gd name="T33" fmla="*/ 68 h 6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13"/>
                      <a:gd name="T52" fmla="*/ 0 h 68"/>
                      <a:gd name="T53" fmla="*/ 113 w 113"/>
                      <a:gd name="T54" fmla="*/ 68 h 6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13" h="68">
                        <a:moveTo>
                          <a:pt x="57" y="68"/>
                        </a:moveTo>
                        <a:lnTo>
                          <a:pt x="79" y="67"/>
                        </a:lnTo>
                        <a:lnTo>
                          <a:pt x="96" y="61"/>
                        </a:lnTo>
                        <a:lnTo>
                          <a:pt x="109" y="50"/>
                        </a:lnTo>
                        <a:lnTo>
                          <a:pt x="113" y="39"/>
                        </a:lnTo>
                        <a:lnTo>
                          <a:pt x="109" y="26"/>
                        </a:lnTo>
                        <a:lnTo>
                          <a:pt x="96" y="13"/>
                        </a:lnTo>
                        <a:lnTo>
                          <a:pt x="79" y="4"/>
                        </a:lnTo>
                        <a:lnTo>
                          <a:pt x="57" y="0"/>
                        </a:lnTo>
                        <a:lnTo>
                          <a:pt x="35" y="4"/>
                        </a:lnTo>
                        <a:lnTo>
                          <a:pt x="16" y="13"/>
                        </a:lnTo>
                        <a:lnTo>
                          <a:pt x="5" y="26"/>
                        </a:lnTo>
                        <a:lnTo>
                          <a:pt x="0" y="39"/>
                        </a:lnTo>
                        <a:lnTo>
                          <a:pt x="5" y="50"/>
                        </a:lnTo>
                        <a:lnTo>
                          <a:pt x="16" y="61"/>
                        </a:lnTo>
                        <a:lnTo>
                          <a:pt x="35" y="67"/>
                        </a:lnTo>
                        <a:lnTo>
                          <a:pt x="57" y="68"/>
                        </a:lnTo>
                        <a:close/>
                      </a:path>
                    </a:pathLst>
                  </a:custGeom>
                  <a:solidFill>
                    <a:srgbClr val="CFCFCF"/>
                  </a:solidFill>
                  <a:ln w="0">
                    <a:solidFill>
                      <a:srgbClr val="CFCFC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32" name="Freeform 249"/>
                  <p:cNvSpPr>
                    <a:spLocks/>
                  </p:cNvSpPr>
                  <p:nvPr/>
                </p:nvSpPr>
                <p:spPr bwMode="auto">
                  <a:xfrm>
                    <a:off x="1422" y="3226"/>
                    <a:ext cx="85" cy="52"/>
                  </a:xfrm>
                  <a:custGeom>
                    <a:avLst/>
                    <a:gdLst>
                      <a:gd name="T0" fmla="*/ 42 w 85"/>
                      <a:gd name="T1" fmla="*/ 52 h 52"/>
                      <a:gd name="T2" fmla="*/ 64 w 85"/>
                      <a:gd name="T3" fmla="*/ 50 h 52"/>
                      <a:gd name="T4" fmla="*/ 79 w 85"/>
                      <a:gd name="T5" fmla="*/ 41 h 52"/>
                      <a:gd name="T6" fmla="*/ 85 w 85"/>
                      <a:gd name="T7" fmla="*/ 29 h 52"/>
                      <a:gd name="T8" fmla="*/ 83 w 85"/>
                      <a:gd name="T9" fmla="*/ 20 h 52"/>
                      <a:gd name="T10" fmla="*/ 72 w 85"/>
                      <a:gd name="T11" fmla="*/ 9 h 52"/>
                      <a:gd name="T12" fmla="*/ 59 w 85"/>
                      <a:gd name="T13" fmla="*/ 3 h 52"/>
                      <a:gd name="T14" fmla="*/ 42 w 85"/>
                      <a:gd name="T15" fmla="*/ 0 h 52"/>
                      <a:gd name="T16" fmla="*/ 25 w 85"/>
                      <a:gd name="T17" fmla="*/ 3 h 52"/>
                      <a:gd name="T18" fmla="*/ 11 w 85"/>
                      <a:gd name="T19" fmla="*/ 9 h 52"/>
                      <a:gd name="T20" fmla="*/ 1 w 85"/>
                      <a:gd name="T21" fmla="*/ 20 h 52"/>
                      <a:gd name="T22" fmla="*/ 0 w 85"/>
                      <a:gd name="T23" fmla="*/ 29 h 52"/>
                      <a:gd name="T24" fmla="*/ 5 w 85"/>
                      <a:gd name="T25" fmla="*/ 41 h 52"/>
                      <a:gd name="T26" fmla="*/ 20 w 85"/>
                      <a:gd name="T27" fmla="*/ 50 h 52"/>
                      <a:gd name="T28" fmla="*/ 42 w 85"/>
                      <a:gd name="T29" fmla="*/ 52 h 52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85"/>
                      <a:gd name="T46" fmla="*/ 0 h 52"/>
                      <a:gd name="T47" fmla="*/ 85 w 85"/>
                      <a:gd name="T48" fmla="*/ 52 h 52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85" h="52">
                        <a:moveTo>
                          <a:pt x="42" y="52"/>
                        </a:moveTo>
                        <a:lnTo>
                          <a:pt x="64" y="50"/>
                        </a:lnTo>
                        <a:lnTo>
                          <a:pt x="79" y="41"/>
                        </a:lnTo>
                        <a:lnTo>
                          <a:pt x="85" y="29"/>
                        </a:lnTo>
                        <a:lnTo>
                          <a:pt x="83" y="20"/>
                        </a:lnTo>
                        <a:lnTo>
                          <a:pt x="72" y="9"/>
                        </a:lnTo>
                        <a:lnTo>
                          <a:pt x="59" y="3"/>
                        </a:lnTo>
                        <a:lnTo>
                          <a:pt x="42" y="0"/>
                        </a:lnTo>
                        <a:lnTo>
                          <a:pt x="25" y="3"/>
                        </a:lnTo>
                        <a:lnTo>
                          <a:pt x="11" y="9"/>
                        </a:lnTo>
                        <a:lnTo>
                          <a:pt x="1" y="20"/>
                        </a:lnTo>
                        <a:lnTo>
                          <a:pt x="0" y="29"/>
                        </a:lnTo>
                        <a:lnTo>
                          <a:pt x="5" y="41"/>
                        </a:lnTo>
                        <a:lnTo>
                          <a:pt x="20" y="50"/>
                        </a:lnTo>
                        <a:lnTo>
                          <a:pt x="42" y="52"/>
                        </a:lnTo>
                        <a:close/>
                      </a:path>
                    </a:pathLst>
                  </a:custGeom>
                  <a:solidFill>
                    <a:srgbClr val="E7E7E7"/>
                  </a:solidFill>
                  <a:ln w="0">
                    <a:solidFill>
                      <a:srgbClr val="E7E7E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33" name="Freeform 250"/>
                  <p:cNvSpPr>
                    <a:spLocks/>
                  </p:cNvSpPr>
                  <p:nvPr/>
                </p:nvSpPr>
                <p:spPr bwMode="auto">
                  <a:xfrm>
                    <a:off x="1434" y="3228"/>
                    <a:ext cx="60" cy="35"/>
                  </a:xfrm>
                  <a:custGeom>
                    <a:avLst/>
                    <a:gdLst>
                      <a:gd name="T0" fmla="*/ 30 w 60"/>
                      <a:gd name="T1" fmla="*/ 35 h 35"/>
                      <a:gd name="T2" fmla="*/ 45 w 60"/>
                      <a:gd name="T3" fmla="*/ 33 h 35"/>
                      <a:gd name="T4" fmla="*/ 56 w 60"/>
                      <a:gd name="T5" fmla="*/ 27 h 35"/>
                      <a:gd name="T6" fmla="*/ 60 w 60"/>
                      <a:gd name="T7" fmla="*/ 20 h 35"/>
                      <a:gd name="T8" fmla="*/ 56 w 60"/>
                      <a:gd name="T9" fmla="*/ 11 h 35"/>
                      <a:gd name="T10" fmla="*/ 45 w 60"/>
                      <a:gd name="T11" fmla="*/ 1 h 35"/>
                      <a:gd name="T12" fmla="*/ 30 w 60"/>
                      <a:gd name="T13" fmla="*/ 0 h 35"/>
                      <a:gd name="T14" fmla="*/ 15 w 60"/>
                      <a:gd name="T15" fmla="*/ 1 h 35"/>
                      <a:gd name="T16" fmla="*/ 4 w 60"/>
                      <a:gd name="T17" fmla="*/ 11 h 35"/>
                      <a:gd name="T18" fmla="*/ 0 w 60"/>
                      <a:gd name="T19" fmla="*/ 20 h 35"/>
                      <a:gd name="T20" fmla="*/ 4 w 60"/>
                      <a:gd name="T21" fmla="*/ 27 h 35"/>
                      <a:gd name="T22" fmla="*/ 15 w 60"/>
                      <a:gd name="T23" fmla="*/ 33 h 35"/>
                      <a:gd name="T24" fmla="*/ 30 w 60"/>
                      <a:gd name="T25" fmla="*/ 35 h 3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0"/>
                      <a:gd name="T40" fmla="*/ 0 h 35"/>
                      <a:gd name="T41" fmla="*/ 60 w 60"/>
                      <a:gd name="T42" fmla="*/ 35 h 3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0" h="35">
                        <a:moveTo>
                          <a:pt x="30" y="35"/>
                        </a:moveTo>
                        <a:lnTo>
                          <a:pt x="45" y="33"/>
                        </a:lnTo>
                        <a:lnTo>
                          <a:pt x="56" y="27"/>
                        </a:lnTo>
                        <a:lnTo>
                          <a:pt x="60" y="20"/>
                        </a:lnTo>
                        <a:lnTo>
                          <a:pt x="56" y="11"/>
                        </a:lnTo>
                        <a:lnTo>
                          <a:pt x="45" y="1"/>
                        </a:lnTo>
                        <a:lnTo>
                          <a:pt x="30" y="0"/>
                        </a:lnTo>
                        <a:lnTo>
                          <a:pt x="15" y="1"/>
                        </a:lnTo>
                        <a:lnTo>
                          <a:pt x="4" y="11"/>
                        </a:lnTo>
                        <a:lnTo>
                          <a:pt x="0" y="20"/>
                        </a:lnTo>
                        <a:lnTo>
                          <a:pt x="4" y="27"/>
                        </a:lnTo>
                        <a:lnTo>
                          <a:pt x="15" y="33"/>
                        </a:lnTo>
                        <a:lnTo>
                          <a:pt x="30" y="3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5" name="Group 422"/>
                <p:cNvGrpSpPr>
                  <a:grpSpLocks/>
                </p:cNvGrpSpPr>
                <p:nvPr/>
              </p:nvGrpSpPr>
              <p:grpSpPr bwMode="auto">
                <a:xfrm>
                  <a:off x="1497" y="1392"/>
                  <a:ext cx="864" cy="543"/>
                  <a:chOff x="1536" y="1344"/>
                  <a:chExt cx="864" cy="543"/>
                </a:xfrm>
              </p:grpSpPr>
              <p:sp>
                <p:nvSpPr>
                  <p:cNvPr id="1588258" name="Freeform 375"/>
                  <p:cNvSpPr>
                    <a:spLocks/>
                  </p:cNvSpPr>
                  <p:nvPr/>
                </p:nvSpPr>
                <p:spPr bwMode="auto">
                  <a:xfrm>
                    <a:off x="2195" y="1702"/>
                    <a:ext cx="152" cy="168"/>
                  </a:xfrm>
                  <a:custGeom>
                    <a:avLst/>
                    <a:gdLst>
                      <a:gd name="T0" fmla="*/ 0 w 152"/>
                      <a:gd name="T1" fmla="*/ 0 h 168"/>
                      <a:gd name="T2" fmla="*/ 0 w 152"/>
                      <a:gd name="T3" fmla="*/ 3 h 168"/>
                      <a:gd name="T4" fmla="*/ 0 w 152"/>
                      <a:gd name="T5" fmla="*/ 15 h 168"/>
                      <a:gd name="T6" fmla="*/ 2 w 152"/>
                      <a:gd name="T7" fmla="*/ 33 h 168"/>
                      <a:gd name="T8" fmla="*/ 5 w 152"/>
                      <a:gd name="T9" fmla="*/ 53 h 168"/>
                      <a:gd name="T10" fmla="*/ 13 w 152"/>
                      <a:gd name="T11" fmla="*/ 76 h 168"/>
                      <a:gd name="T12" fmla="*/ 24 w 152"/>
                      <a:gd name="T13" fmla="*/ 100 h 168"/>
                      <a:gd name="T14" fmla="*/ 39 w 152"/>
                      <a:gd name="T15" fmla="*/ 120 h 168"/>
                      <a:gd name="T16" fmla="*/ 59 w 152"/>
                      <a:gd name="T17" fmla="*/ 139 h 168"/>
                      <a:gd name="T18" fmla="*/ 85 w 152"/>
                      <a:gd name="T19" fmla="*/ 150 h 168"/>
                      <a:gd name="T20" fmla="*/ 78 w 152"/>
                      <a:gd name="T21" fmla="*/ 165 h 168"/>
                      <a:gd name="T22" fmla="*/ 152 w 152"/>
                      <a:gd name="T23" fmla="*/ 168 h 168"/>
                      <a:gd name="T24" fmla="*/ 124 w 152"/>
                      <a:gd name="T25" fmla="*/ 98 h 168"/>
                      <a:gd name="T26" fmla="*/ 115 w 152"/>
                      <a:gd name="T27" fmla="*/ 115 h 168"/>
                      <a:gd name="T28" fmla="*/ 111 w 152"/>
                      <a:gd name="T29" fmla="*/ 115 h 168"/>
                      <a:gd name="T30" fmla="*/ 106 w 152"/>
                      <a:gd name="T31" fmla="*/ 117 h 168"/>
                      <a:gd name="T32" fmla="*/ 96 w 152"/>
                      <a:gd name="T33" fmla="*/ 115 h 168"/>
                      <a:gd name="T34" fmla="*/ 83 w 152"/>
                      <a:gd name="T35" fmla="*/ 111 h 168"/>
                      <a:gd name="T36" fmla="*/ 68 w 152"/>
                      <a:gd name="T37" fmla="*/ 104 h 168"/>
                      <a:gd name="T38" fmla="*/ 52 w 152"/>
                      <a:gd name="T39" fmla="*/ 89 h 168"/>
                      <a:gd name="T40" fmla="*/ 35 w 152"/>
                      <a:gd name="T41" fmla="*/ 68 h 168"/>
                      <a:gd name="T42" fmla="*/ 16 w 152"/>
                      <a:gd name="T43" fmla="*/ 39 h 168"/>
                      <a:gd name="T44" fmla="*/ 0 w 152"/>
                      <a:gd name="T45" fmla="*/ 0 h 16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52"/>
                      <a:gd name="T70" fmla="*/ 0 h 168"/>
                      <a:gd name="T71" fmla="*/ 152 w 152"/>
                      <a:gd name="T72" fmla="*/ 168 h 168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52" h="168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0" y="15"/>
                        </a:lnTo>
                        <a:lnTo>
                          <a:pt x="2" y="33"/>
                        </a:lnTo>
                        <a:lnTo>
                          <a:pt x="5" y="53"/>
                        </a:lnTo>
                        <a:lnTo>
                          <a:pt x="13" y="76"/>
                        </a:lnTo>
                        <a:lnTo>
                          <a:pt x="24" y="100"/>
                        </a:lnTo>
                        <a:lnTo>
                          <a:pt x="39" y="120"/>
                        </a:lnTo>
                        <a:lnTo>
                          <a:pt x="59" y="139"/>
                        </a:lnTo>
                        <a:lnTo>
                          <a:pt x="85" y="150"/>
                        </a:lnTo>
                        <a:lnTo>
                          <a:pt x="78" y="165"/>
                        </a:lnTo>
                        <a:lnTo>
                          <a:pt x="152" y="168"/>
                        </a:lnTo>
                        <a:lnTo>
                          <a:pt x="124" y="98"/>
                        </a:lnTo>
                        <a:lnTo>
                          <a:pt x="115" y="115"/>
                        </a:lnTo>
                        <a:lnTo>
                          <a:pt x="111" y="115"/>
                        </a:lnTo>
                        <a:lnTo>
                          <a:pt x="106" y="117"/>
                        </a:lnTo>
                        <a:lnTo>
                          <a:pt x="96" y="115"/>
                        </a:lnTo>
                        <a:lnTo>
                          <a:pt x="83" y="111"/>
                        </a:lnTo>
                        <a:lnTo>
                          <a:pt x="68" y="104"/>
                        </a:lnTo>
                        <a:lnTo>
                          <a:pt x="52" y="89"/>
                        </a:lnTo>
                        <a:lnTo>
                          <a:pt x="35" y="68"/>
                        </a:lnTo>
                        <a:lnTo>
                          <a:pt x="16" y="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59" name="Freeform 376"/>
                  <p:cNvSpPr>
                    <a:spLocks/>
                  </p:cNvSpPr>
                  <p:nvPr/>
                </p:nvSpPr>
                <p:spPr bwMode="auto">
                  <a:xfrm>
                    <a:off x="2199" y="1711"/>
                    <a:ext cx="144" cy="176"/>
                  </a:xfrm>
                  <a:custGeom>
                    <a:avLst/>
                    <a:gdLst>
                      <a:gd name="T0" fmla="*/ 0 w 144"/>
                      <a:gd name="T1" fmla="*/ 0 h 176"/>
                      <a:gd name="T2" fmla="*/ 0 w 144"/>
                      <a:gd name="T3" fmla="*/ 4 h 176"/>
                      <a:gd name="T4" fmla="*/ 0 w 144"/>
                      <a:gd name="T5" fmla="*/ 17 h 176"/>
                      <a:gd name="T6" fmla="*/ 0 w 144"/>
                      <a:gd name="T7" fmla="*/ 33 h 176"/>
                      <a:gd name="T8" fmla="*/ 3 w 144"/>
                      <a:gd name="T9" fmla="*/ 56 h 176"/>
                      <a:gd name="T10" fmla="*/ 11 w 144"/>
                      <a:gd name="T11" fmla="*/ 78 h 176"/>
                      <a:gd name="T12" fmla="*/ 20 w 144"/>
                      <a:gd name="T13" fmla="*/ 102 h 176"/>
                      <a:gd name="T14" fmla="*/ 35 w 144"/>
                      <a:gd name="T15" fmla="*/ 122 h 176"/>
                      <a:gd name="T16" fmla="*/ 53 w 144"/>
                      <a:gd name="T17" fmla="*/ 141 h 176"/>
                      <a:gd name="T18" fmla="*/ 79 w 144"/>
                      <a:gd name="T19" fmla="*/ 156 h 176"/>
                      <a:gd name="T20" fmla="*/ 72 w 144"/>
                      <a:gd name="T21" fmla="*/ 169 h 176"/>
                      <a:gd name="T22" fmla="*/ 144 w 144"/>
                      <a:gd name="T23" fmla="*/ 176 h 176"/>
                      <a:gd name="T24" fmla="*/ 118 w 144"/>
                      <a:gd name="T25" fmla="*/ 102 h 176"/>
                      <a:gd name="T26" fmla="*/ 109 w 144"/>
                      <a:gd name="T27" fmla="*/ 121 h 176"/>
                      <a:gd name="T28" fmla="*/ 107 w 144"/>
                      <a:gd name="T29" fmla="*/ 121 h 176"/>
                      <a:gd name="T30" fmla="*/ 100 w 144"/>
                      <a:gd name="T31" fmla="*/ 121 h 176"/>
                      <a:gd name="T32" fmla="*/ 90 w 144"/>
                      <a:gd name="T33" fmla="*/ 119 h 176"/>
                      <a:gd name="T34" fmla="*/ 79 w 144"/>
                      <a:gd name="T35" fmla="*/ 115 h 176"/>
                      <a:gd name="T36" fmla="*/ 64 w 144"/>
                      <a:gd name="T37" fmla="*/ 106 h 176"/>
                      <a:gd name="T38" fmla="*/ 48 w 144"/>
                      <a:gd name="T39" fmla="*/ 93 h 176"/>
                      <a:gd name="T40" fmla="*/ 31 w 144"/>
                      <a:gd name="T41" fmla="*/ 70 h 176"/>
                      <a:gd name="T42" fmla="*/ 14 w 144"/>
                      <a:gd name="T43" fmla="*/ 41 h 176"/>
                      <a:gd name="T44" fmla="*/ 0 w 144"/>
                      <a:gd name="T45" fmla="*/ 0 h 17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44"/>
                      <a:gd name="T70" fmla="*/ 0 h 176"/>
                      <a:gd name="T71" fmla="*/ 144 w 144"/>
                      <a:gd name="T72" fmla="*/ 176 h 17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44" h="176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17"/>
                        </a:lnTo>
                        <a:lnTo>
                          <a:pt x="0" y="33"/>
                        </a:lnTo>
                        <a:lnTo>
                          <a:pt x="3" y="56"/>
                        </a:lnTo>
                        <a:lnTo>
                          <a:pt x="11" y="78"/>
                        </a:lnTo>
                        <a:lnTo>
                          <a:pt x="20" y="102"/>
                        </a:lnTo>
                        <a:lnTo>
                          <a:pt x="35" y="122"/>
                        </a:lnTo>
                        <a:lnTo>
                          <a:pt x="53" y="141"/>
                        </a:lnTo>
                        <a:lnTo>
                          <a:pt x="79" y="156"/>
                        </a:lnTo>
                        <a:lnTo>
                          <a:pt x="72" y="169"/>
                        </a:lnTo>
                        <a:lnTo>
                          <a:pt x="144" y="176"/>
                        </a:lnTo>
                        <a:lnTo>
                          <a:pt x="118" y="102"/>
                        </a:lnTo>
                        <a:lnTo>
                          <a:pt x="109" y="121"/>
                        </a:lnTo>
                        <a:lnTo>
                          <a:pt x="107" y="121"/>
                        </a:lnTo>
                        <a:lnTo>
                          <a:pt x="100" y="121"/>
                        </a:lnTo>
                        <a:lnTo>
                          <a:pt x="90" y="119"/>
                        </a:lnTo>
                        <a:lnTo>
                          <a:pt x="79" y="115"/>
                        </a:lnTo>
                        <a:lnTo>
                          <a:pt x="64" y="106"/>
                        </a:lnTo>
                        <a:lnTo>
                          <a:pt x="48" y="93"/>
                        </a:lnTo>
                        <a:lnTo>
                          <a:pt x="31" y="70"/>
                        </a:lnTo>
                        <a:lnTo>
                          <a:pt x="14" y="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60" name="Text Box 4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36" y="1344"/>
                    <a:ext cx="864" cy="3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1500" dirty="0">
                        <a:solidFill>
                          <a:srgbClr val="000000"/>
                        </a:solidFill>
                      </a:rPr>
                      <a:t>Add 5 cryomodules</a:t>
                    </a:r>
                  </a:p>
                </p:txBody>
              </p:sp>
            </p:grpSp>
            <p:grpSp>
              <p:nvGrpSpPr>
                <p:cNvPr id="16" name="Group 420"/>
                <p:cNvGrpSpPr>
                  <a:grpSpLocks/>
                </p:cNvGrpSpPr>
                <p:nvPr/>
              </p:nvGrpSpPr>
              <p:grpSpPr bwMode="auto">
                <a:xfrm>
                  <a:off x="2361" y="2792"/>
                  <a:ext cx="864" cy="386"/>
                  <a:chOff x="2400" y="2744"/>
                  <a:chExt cx="864" cy="386"/>
                </a:xfrm>
              </p:grpSpPr>
              <p:sp>
                <p:nvSpPr>
                  <p:cNvPr id="1588255" name="Freeform 371"/>
                  <p:cNvSpPr>
                    <a:spLocks/>
                  </p:cNvSpPr>
                  <p:nvPr/>
                </p:nvSpPr>
                <p:spPr bwMode="auto">
                  <a:xfrm>
                    <a:off x="2475" y="2744"/>
                    <a:ext cx="176" cy="146"/>
                  </a:xfrm>
                  <a:custGeom>
                    <a:avLst/>
                    <a:gdLst>
                      <a:gd name="T0" fmla="*/ 176 w 176"/>
                      <a:gd name="T1" fmla="*/ 144 h 146"/>
                      <a:gd name="T2" fmla="*/ 172 w 176"/>
                      <a:gd name="T3" fmla="*/ 146 h 146"/>
                      <a:gd name="T4" fmla="*/ 159 w 176"/>
                      <a:gd name="T5" fmla="*/ 144 h 146"/>
                      <a:gd name="T6" fmla="*/ 143 w 176"/>
                      <a:gd name="T7" fmla="*/ 144 h 146"/>
                      <a:gd name="T8" fmla="*/ 122 w 176"/>
                      <a:gd name="T9" fmla="*/ 141 h 146"/>
                      <a:gd name="T10" fmla="*/ 98 w 176"/>
                      <a:gd name="T11" fmla="*/ 135 h 146"/>
                      <a:gd name="T12" fmla="*/ 74 w 176"/>
                      <a:gd name="T13" fmla="*/ 126 h 146"/>
                      <a:gd name="T14" fmla="*/ 54 w 176"/>
                      <a:gd name="T15" fmla="*/ 111 h 146"/>
                      <a:gd name="T16" fmla="*/ 33 w 176"/>
                      <a:gd name="T17" fmla="*/ 93 h 146"/>
                      <a:gd name="T18" fmla="*/ 20 w 176"/>
                      <a:gd name="T19" fmla="*/ 67 h 146"/>
                      <a:gd name="T20" fmla="*/ 7 w 176"/>
                      <a:gd name="T21" fmla="*/ 74 h 146"/>
                      <a:gd name="T22" fmla="*/ 0 w 176"/>
                      <a:gd name="T23" fmla="*/ 0 h 146"/>
                      <a:gd name="T24" fmla="*/ 72 w 176"/>
                      <a:gd name="T25" fmla="*/ 26 h 146"/>
                      <a:gd name="T26" fmla="*/ 55 w 176"/>
                      <a:gd name="T27" fmla="*/ 35 h 146"/>
                      <a:gd name="T28" fmla="*/ 55 w 176"/>
                      <a:gd name="T29" fmla="*/ 39 h 146"/>
                      <a:gd name="T30" fmla="*/ 55 w 176"/>
                      <a:gd name="T31" fmla="*/ 44 h 146"/>
                      <a:gd name="T32" fmla="*/ 55 w 176"/>
                      <a:gd name="T33" fmla="*/ 54 h 146"/>
                      <a:gd name="T34" fmla="*/ 61 w 176"/>
                      <a:gd name="T35" fmla="*/ 67 h 146"/>
                      <a:gd name="T36" fmla="*/ 68 w 176"/>
                      <a:gd name="T37" fmla="*/ 81 h 146"/>
                      <a:gd name="T38" fmla="*/ 83 w 176"/>
                      <a:gd name="T39" fmla="*/ 96 h 146"/>
                      <a:gd name="T40" fmla="*/ 106 w 176"/>
                      <a:gd name="T41" fmla="*/ 113 h 146"/>
                      <a:gd name="T42" fmla="*/ 135 w 176"/>
                      <a:gd name="T43" fmla="*/ 130 h 146"/>
                      <a:gd name="T44" fmla="*/ 176 w 176"/>
                      <a:gd name="T45" fmla="*/ 144 h 14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76"/>
                      <a:gd name="T70" fmla="*/ 0 h 146"/>
                      <a:gd name="T71" fmla="*/ 176 w 176"/>
                      <a:gd name="T72" fmla="*/ 146 h 14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76" h="146">
                        <a:moveTo>
                          <a:pt x="176" y="144"/>
                        </a:moveTo>
                        <a:lnTo>
                          <a:pt x="172" y="146"/>
                        </a:lnTo>
                        <a:lnTo>
                          <a:pt x="159" y="144"/>
                        </a:lnTo>
                        <a:lnTo>
                          <a:pt x="143" y="144"/>
                        </a:lnTo>
                        <a:lnTo>
                          <a:pt x="122" y="141"/>
                        </a:lnTo>
                        <a:lnTo>
                          <a:pt x="98" y="135"/>
                        </a:lnTo>
                        <a:lnTo>
                          <a:pt x="74" y="126"/>
                        </a:lnTo>
                        <a:lnTo>
                          <a:pt x="54" y="111"/>
                        </a:lnTo>
                        <a:lnTo>
                          <a:pt x="33" y="93"/>
                        </a:lnTo>
                        <a:lnTo>
                          <a:pt x="20" y="67"/>
                        </a:lnTo>
                        <a:lnTo>
                          <a:pt x="7" y="74"/>
                        </a:lnTo>
                        <a:lnTo>
                          <a:pt x="0" y="0"/>
                        </a:lnTo>
                        <a:lnTo>
                          <a:pt x="72" y="26"/>
                        </a:lnTo>
                        <a:lnTo>
                          <a:pt x="55" y="35"/>
                        </a:lnTo>
                        <a:lnTo>
                          <a:pt x="55" y="39"/>
                        </a:lnTo>
                        <a:lnTo>
                          <a:pt x="55" y="44"/>
                        </a:lnTo>
                        <a:lnTo>
                          <a:pt x="55" y="54"/>
                        </a:lnTo>
                        <a:lnTo>
                          <a:pt x="61" y="67"/>
                        </a:lnTo>
                        <a:lnTo>
                          <a:pt x="68" y="81"/>
                        </a:lnTo>
                        <a:lnTo>
                          <a:pt x="83" y="96"/>
                        </a:lnTo>
                        <a:lnTo>
                          <a:pt x="106" y="113"/>
                        </a:lnTo>
                        <a:lnTo>
                          <a:pt x="135" y="130"/>
                        </a:lnTo>
                        <a:lnTo>
                          <a:pt x="176" y="144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56" name="Freeform 372"/>
                  <p:cNvSpPr>
                    <a:spLocks/>
                  </p:cNvSpPr>
                  <p:nvPr/>
                </p:nvSpPr>
                <p:spPr bwMode="auto">
                  <a:xfrm>
                    <a:off x="2464" y="2748"/>
                    <a:ext cx="181" cy="139"/>
                  </a:xfrm>
                  <a:custGeom>
                    <a:avLst/>
                    <a:gdLst>
                      <a:gd name="T0" fmla="*/ 181 w 181"/>
                      <a:gd name="T1" fmla="*/ 139 h 139"/>
                      <a:gd name="T2" fmla="*/ 178 w 181"/>
                      <a:gd name="T3" fmla="*/ 139 h 139"/>
                      <a:gd name="T4" fmla="*/ 165 w 181"/>
                      <a:gd name="T5" fmla="*/ 139 h 139"/>
                      <a:gd name="T6" fmla="*/ 148 w 181"/>
                      <a:gd name="T7" fmla="*/ 139 h 139"/>
                      <a:gd name="T8" fmla="*/ 128 w 181"/>
                      <a:gd name="T9" fmla="*/ 137 h 139"/>
                      <a:gd name="T10" fmla="*/ 104 w 181"/>
                      <a:gd name="T11" fmla="*/ 131 h 139"/>
                      <a:gd name="T12" fmla="*/ 79 w 181"/>
                      <a:gd name="T13" fmla="*/ 122 h 139"/>
                      <a:gd name="T14" fmla="*/ 57 w 181"/>
                      <a:gd name="T15" fmla="*/ 109 h 139"/>
                      <a:gd name="T16" fmla="*/ 37 w 181"/>
                      <a:gd name="T17" fmla="*/ 90 h 139"/>
                      <a:gd name="T18" fmla="*/ 24 w 181"/>
                      <a:gd name="T19" fmla="*/ 64 h 139"/>
                      <a:gd name="T20" fmla="*/ 11 w 181"/>
                      <a:gd name="T21" fmla="*/ 74 h 139"/>
                      <a:gd name="T22" fmla="*/ 0 w 181"/>
                      <a:gd name="T23" fmla="*/ 0 h 139"/>
                      <a:gd name="T24" fmla="*/ 74 w 181"/>
                      <a:gd name="T25" fmla="*/ 24 h 139"/>
                      <a:gd name="T26" fmla="*/ 57 w 181"/>
                      <a:gd name="T27" fmla="*/ 33 h 139"/>
                      <a:gd name="T28" fmla="*/ 55 w 181"/>
                      <a:gd name="T29" fmla="*/ 37 h 139"/>
                      <a:gd name="T30" fmla="*/ 55 w 181"/>
                      <a:gd name="T31" fmla="*/ 42 h 139"/>
                      <a:gd name="T32" fmla="*/ 57 w 181"/>
                      <a:gd name="T33" fmla="*/ 51 h 139"/>
                      <a:gd name="T34" fmla="*/ 63 w 181"/>
                      <a:gd name="T35" fmla="*/ 64 h 139"/>
                      <a:gd name="T36" fmla="*/ 72 w 181"/>
                      <a:gd name="T37" fmla="*/ 77 h 139"/>
                      <a:gd name="T38" fmla="*/ 87 w 181"/>
                      <a:gd name="T39" fmla="*/ 94 h 139"/>
                      <a:gd name="T40" fmla="*/ 109 w 181"/>
                      <a:gd name="T41" fmla="*/ 109 h 139"/>
                      <a:gd name="T42" fmla="*/ 141 w 181"/>
                      <a:gd name="T43" fmla="*/ 124 h 139"/>
                      <a:gd name="T44" fmla="*/ 181 w 181"/>
                      <a:gd name="T45" fmla="*/ 139 h 13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81"/>
                      <a:gd name="T70" fmla="*/ 0 h 139"/>
                      <a:gd name="T71" fmla="*/ 181 w 181"/>
                      <a:gd name="T72" fmla="*/ 139 h 13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81" h="139">
                        <a:moveTo>
                          <a:pt x="181" y="139"/>
                        </a:moveTo>
                        <a:lnTo>
                          <a:pt x="178" y="139"/>
                        </a:lnTo>
                        <a:lnTo>
                          <a:pt x="165" y="139"/>
                        </a:lnTo>
                        <a:lnTo>
                          <a:pt x="148" y="139"/>
                        </a:lnTo>
                        <a:lnTo>
                          <a:pt x="128" y="137"/>
                        </a:lnTo>
                        <a:lnTo>
                          <a:pt x="104" y="131"/>
                        </a:lnTo>
                        <a:lnTo>
                          <a:pt x="79" y="122"/>
                        </a:lnTo>
                        <a:lnTo>
                          <a:pt x="57" y="109"/>
                        </a:lnTo>
                        <a:lnTo>
                          <a:pt x="37" y="90"/>
                        </a:lnTo>
                        <a:lnTo>
                          <a:pt x="24" y="64"/>
                        </a:lnTo>
                        <a:lnTo>
                          <a:pt x="11" y="74"/>
                        </a:lnTo>
                        <a:lnTo>
                          <a:pt x="0" y="0"/>
                        </a:lnTo>
                        <a:lnTo>
                          <a:pt x="74" y="24"/>
                        </a:lnTo>
                        <a:lnTo>
                          <a:pt x="57" y="33"/>
                        </a:lnTo>
                        <a:lnTo>
                          <a:pt x="55" y="37"/>
                        </a:lnTo>
                        <a:lnTo>
                          <a:pt x="55" y="42"/>
                        </a:lnTo>
                        <a:lnTo>
                          <a:pt x="57" y="51"/>
                        </a:lnTo>
                        <a:lnTo>
                          <a:pt x="63" y="64"/>
                        </a:lnTo>
                        <a:lnTo>
                          <a:pt x="72" y="77"/>
                        </a:lnTo>
                        <a:lnTo>
                          <a:pt x="87" y="94"/>
                        </a:lnTo>
                        <a:lnTo>
                          <a:pt x="109" y="109"/>
                        </a:lnTo>
                        <a:lnTo>
                          <a:pt x="141" y="124"/>
                        </a:lnTo>
                        <a:lnTo>
                          <a:pt x="181" y="139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57" name="Text Box 4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0" y="2784"/>
                    <a:ext cx="864" cy="3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1500" dirty="0">
                        <a:solidFill>
                          <a:srgbClr val="000000"/>
                        </a:solidFill>
                      </a:rPr>
                      <a:t>Add 5 cryomodules</a:t>
                    </a:r>
                  </a:p>
                </p:txBody>
              </p:sp>
            </p:grpSp>
            <p:grpSp>
              <p:nvGrpSpPr>
                <p:cNvPr id="17" name="Group 419"/>
                <p:cNvGrpSpPr>
                  <a:grpSpLocks/>
                </p:cNvGrpSpPr>
                <p:nvPr/>
              </p:nvGrpSpPr>
              <p:grpSpPr bwMode="auto">
                <a:xfrm>
                  <a:off x="2883" y="2486"/>
                  <a:ext cx="1206" cy="260"/>
                  <a:chOff x="2922" y="2438"/>
                  <a:chExt cx="1206" cy="260"/>
                </a:xfrm>
              </p:grpSpPr>
              <p:sp>
                <p:nvSpPr>
                  <p:cNvPr id="1588252" name="Freeform 292"/>
                  <p:cNvSpPr>
                    <a:spLocks/>
                  </p:cNvSpPr>
                  <p:nvPr/>
                </p:nvSpPr>
                <p:spPr bwMode="auto">
                  <a:xfrm>
                    <a:off x="2933" y="2438"/>
                    <a:ext cx="176" cy="146"/>
                  </a:xfrm>
                  <a:custGeom>
                    <a:avLst/>
                    <a:gdLst>
                      <a:gd name="T0" fmla="*/ 176 w 176"/>
                      <a:gd name="T1" fmla="*/ 146 h 146"/>
                      <a:gd name="T2" fmla="*/ 172 w 176"/>
                      <a:gd name="T3" fmla="*/ 146 h 146"/>
                      <a:gd name="T4" fmla="*/ 159 w 176"/>
                      <a:gd name="T5" fmla="*/ 146 h 146"/>
                      <a:gd name="T6" fmla="*/ 143 w 176"/>
                      <a:gd name="T7" fmla="*/ 144 h 146"/>
                      <a:gd name="T8" fmla="*/ 120 w 176"/>
                      <a:gd name="T9" fmla="*/ 141 h 146"/>
                      <a:gd name="T10" fmla="*/ 98 w 176"/>
                      <a:gd name="T11" fmla="*/ 135 h 146"/>
                      <a:gd name="T12" fmla="*/ 74 w 176"/>
                      <a:gd name="T13" fmla="*/ 126 h 146"/>
                      <a:gd name="T14" fmla="*/ 52 w 176"/>
                      <a:gd name="T15" fmla="*/ 111 h 146"/>
                      <a:gd name="T16" fmla="*/ 33 w 176"/>
                      <a:gd name="T17" fmla="*/ 93 h 146"/>
                      <a:gd name="T18" fmla="*/ 20 w 176"/>
                      <a:gd name="T19" fmla="*/ 67 h 146"/>
                      <a:gd name="T20" fmla="*/ 7 w 176"/>
                      <a:gd name="T21" fmla="*/ 74 h 146"/>
                      <a:gd name="T22" fmla="*/ 0 w 176"/>
                      <a:gd name="T23" fmla="*/ 0 h 146"/>
                      <a:gd name="T24" fmla="*/ 72 w 176"/>
                      <a:gd name="T25" fmla="*/ 26 h 146"/>
                      <a:gd name="T26" fmla="*/ 55 w 176"/>
                      <a:gd name="T27" fmla="*/ 37 h 146"/>
                      <a:gd name="T28" fmla="*/ 54 w 176"/>
                      <a:gd name="T29" fmla="*/ 39 h 146"/>
                      <a:gd name="T30" fmla="*/ 54 w 176"/>
                      <a:gd name="T31" fmla="*/ 44 h 146"/>
                      <a:gd name="T32" fmla="*/ 55 w 176"/>
                      <a:gd name="T33" fmla="*/ 54 h 146"/>
                      <a:gd name="T34" fmla="*/ 61 w 176"/>
                      <a:gd name="T35" fmla="*/ 67 h 146"/>
                      <a:gd name="T36" fmla="*/ 68 w 176"/>
                      <a:gd name="T37" fmla="*/ 81 h 146"/>
                      <a:gd name="T38" fmla="*/ 83 w 176"/>
                      <a:gd name="T39" fmla="*/ 96 h 146"/>
                      <a:gd name="T40" fmla="*/ 106 w 176"/>
                      <a:gd name="T41" fmla="*/ 113 h 146"/>
                      <a:gd name="T42" fmla="*/ 135 w 176"/>
                      <a:gd name="T43" fmla="*/ 130 h 146"/>
                      <a:gd name="T44" fmla="*/ 176 w 176"/>
                      <a:gd name="T45" fmla="*/ 146 h 14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76"/>
                      <a:gd name="T70" fmla="*/ 0 h 146"/>
                      <a:gd name="T71" fmla="*/ 176 w 176"/>
                      <a:gd name="T72" fmla="*/ 146 h 14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76" h="146">
                        <a:moveTo>
                          <a:pt x="176" y="146"/>
                        </a:moveTo>
                        <a:lnTo>
                          <a:pt x="172" y="146"/>
                        </a:lnTo>
                        <a:lnTo>
                          <a:pt x="159" y="146"/>
                        </a:lnTo>
                        <a:lnTo>
                          <a:pt x="143" y="144"/>
                        </a:lnTo>
                        <a:lnTo>
                          <a:pt x="120" y="141"/>
                        </a:lnTo>
                        <a:lnTo>
                          <a:pt x="98" y="135"/>
                        </a:lnTo>
                        <a:lnTo>
                          <a:pt x="74" y="126"/>
                        </a:lnTo>
                        <a:lnTo>
                          <a:pt x="52" y="111"/>
                        </a:lnTo>
                        <a:lnTo>
                          <a:pt x="33" y="93"/>
                        </a:lnTo>
                        <a:lnTo>
                          <a:pt x="20" y="67"/>
                        </a:lnTo>
                        <a:lnTo>
                          <a:pt x="7" y="74"/>
                        </a:lnTo>
                        <a:lnTo>
                          <a:pt x="0" y="0"/>
                        </a:lnTo>
                        <a:lnTo>
                          <a:pt x="72" y="26"/>
                        </a:lnTo>
                        <a:lnTo>
                          <a:pt x="55" y="37"/>
                        </a:lnTo>
                        <a:lnTo>
                          <a:pt x="54" y="39"/>
                        </a:lnTo>
                        <a:lnTo>
                          <a:pt x="54" y="44"/>
                        </a:lnTo>
                        <a:lnTo>
                          <a:pt x="55" y="54"/>
                        </a:lnTo>
                        <a:lnTo>
                          <a:pt x="61" y="67"/>
                        </a:lnTo>
                        <a:lnTo>
                          <a:pt x="68" y="81"/>
                        </a:lnTo>
                        <a:lnTo>
                          <a:pt x="83" y="96"/>
                        </a:lnTo>
                        <a:lnTo>
                          <a:pt x="106" y="113"/>
                        </a:lnTo>
                        <a:lnTo>
                          <a:pt x="135" y="130"/>
                        </a:lnTo>
                        <a:lnTo>
                          <a:pt x="176" y="146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53" name="Freeform 293"/>
                  <p:cNvSpPr>
                    <a:spLocks/>
                  </p:cNvSpPr>
                  <p:nvPr/>
                </p:nvSpPr>
                <p:spPr bwMode="auto">
                  <a:xfrm>
                    <a:off x="2922" y="2443"/>
                    <a:ext cx="181" cy="138"/>
                  </a:xfrm>
                  <a:custGeom>
                    <a:avLst/>
                    <a:gdLst>
                      <a:gd name="T0" fmla="*/ 181 w 181"/>
                      <a:gd name="T1" fmla="*/ 138 h 138"/>
                      <a:gd name="T2" fmla="*/ 178 w 181"/>
                      <a:gd name="T3" fmla="*/ 138 h 138"/>
                      <a:gd name="T4" fmla="*/ 165 w 181"/>
                      <a:gd name="T5" fmla="*/ 138 h 138"/>
                      <a:gd name="T6" fmla="*/ 148 w 181"/>
                      <a:gd name="T7" fmla="*/ 138 h 138"/>
                      <a:gd name="T8" fmla="*/ 126 w 181"/>
                      <a:gd name="T9" fmla="*/ 136 h 138"/>
                      <a:gd name="T10" fmla="*/ 104 w 181"/>
                      <a:gd name="T11" fmla="*/ 130 h 138"/>
                      <a:gd name="T12" fmla="*/ 79 w 181"/>
                      <a:gd name="T13" fmla="*/ 121 h 138"/>
                      <a:gd name="T14" fmla="*/ 57 w 181"/>
                      <a:gd name="T15" fmla="*/ 108 h 138"/>
                      <a:gd name="T16" fmla="*/ 37 w 181"/>
                      <a:gd name="T17" fmla="*/ 89 h 138"/>
                      <a:gd name="T18" fmla="*/ 24 w 181"/>
                      <a:gd name="T19" fmla="*/ 65 h 138"/>
                      <a:gd name="T20" fmla="*/ 11 w 181"/>
                      <a:gd name="T21" fmla="*/ 73 h 138"/>
                      <a:gd name="T22" fmla="*/ 0 w 181"/>
                      <a:gd name="T23" fmla="*/ 0 h 138"/>
                      <a:gd name="T24" fmla="*/ 74 w 181"/>
                      <a:gd name="T25" fmla="*/ 23 h 138"/>
                      <a:gd name="T26" fmla="*/ 55 w 181"/>
                      <a:gd name="T27" fmla="*/ 32 h 138"/>
                      <a:gd name="T28" fmla="*/ 55 w 181"/>
                      <a:gd name="T29" fmla="*/ 36 h 138"/>
                      <a:gd name="T30" fmla="*/ 55 w 181"/>
                      <a:gd name="T31" fmla="*/ 41 h 138"/>
                      <a:gd name="T32" fmla="*/ 57 w 181"/>
                      <a:gd name="T33" fmla="*/ 50 h 138"/>
                      <a:gd name="T34" fmla="*/ 63 w 181"/>
                      <a:gd name="T35" fmla="*/ 63 h 138"/>
                      <a:gd name="T36" fmla="*/ 72 w 181"/>
                      <a:gd name="T37" fmla="*/ 78 h 138"/>
                      <a:gd name="T38" fmla="*/ 87 w 181"/>
                      <a:gd name="T39" fmla="*/ 93 h 138"/>
                      <a:gd name="T40" fmla="*/ 109 w 181"/>
                      <a:gd name="T41" fmla="*/ 108 h 138"/>
                      <a:gd name="T42" fmla="*/ 141 w 181"/>
                      <a:gd name="T43" fmla="*/ 123 h 138"/>
                      <a:gd name="T44" fmla="*/ 181 w 181"/>
                      <a:gd name="T45" fmla="*/ 138 h 13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81"/>
                      <a:gd name="T70" fmla="*/ 0 h 138"/>
                      <a:gd name="T71" fmla="*/ 181 w 181"/>
                      <a:gd name="T72" fmla="*/ 138 h 138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81" h="138">
                        <a:moveTo>
                          <a:pt x="181" y="138"/>
                        </a:moveTo>
                        <a:lnTo>
                          <a:pt x="178" y="138"/>
                        </a:lnTo>
                        <a:lnTo>
                          <a:pt x="165" y="138"/>
                        </a:lnTo>
                        <a:lnTo>
                          <a:pt x="148" y="138"/>
                        </a:lnTo>
                        <a:lnTo>
                          <a:pt x="126" y="136"/>
                        </a:lnTo>
                        <a:lnTo>
                          <a:pt x="104" y="130"/>
                        </a:lnTo>
                        <a:lnTo>
                          <a:pt x="79" y="121"/>
                        </a:lnTo>
                        <a:lnTo>
                          <a:pt x="57" y="108"/>
                        </a:lnTo>
                        <a:lnTo>
                          <a:pt x="37" y="89"/>
                        </a:lnTo>
                        <a:lnTo>
                          <a:pt x="24" y="65"/>
                        </a:lnTo>
                        <a:lnTo>
                          <a:pt x="11" y="73"/>
                        </a:lnTo>
                        <a:lnTo>
                          <a:pt x="0" y="0"/>
                        </a:lnTo>
                        <a:lnTo>
                          <a:pt x="74" y="23"/>
                        </a:lnTo>
                        <a:lnTo>
                          <a:pt x="55" y="32"/>
                        </a:lnTo>
                        <a:lnTo>
                          <a:pt x="55" y="36"/>
                        </a:lnTo>
                        <a:lnTo>
                          <a:pt x="55" y="41"/>
                        </a:lnTo>
                        <a:lnTo>
                          <a:pt x="57" y="50"/>
                        </a:lnTo>
                        <a:lnTo>
                          <a:pt x="63" y="63"/>
                        </a:lnTo>
                        <a:lnTo>
                          <a:pt x="72" y="78"/>
                        </a:lnTo>
                        <a:lnTo>
                          <a:pt x="87" y="93"/>
                        </a:lnTo>
                        <a:lnTo>
                          <a:pt x="109" y="108"/>
                        </a:lnTo>
                        <a:lnTo>
                          <a:pt x="141" y="123"/>
                        </a:lnTo>
                        <a:lnTo>
                          <a:pt x="181" y="138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54" name="Text Box 4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2" y="2496"/>
                    <a:ext cx="1056" cy="2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1500" dirty="0">
                        <a:solidFill>
                          <a:srgbClr val="000000"/>
                        </a:solidFill>
                      </a:rPr>
                      <a:t>20 cryomodules</a:t>
                    </a:r>
                  </a:p>
                </p:txBody>
              </p:sp>
            </p:grpSp>
            <p:grpSp>
              <p:nvGrpSpPr>
                <p:cNvPr id="18" name="Group 421"/>
                <p:cNvGrpSpPr>
                  <a:grpSpLocks/>
                </p:cNvGrpSpPr>
                <p:nvPr/>
              </p:nvGrpSpPr>
              <p:grpSpPr bwMode="auto">
                <a:xfrm>
                  <a:off x="537" y="2016"/>
                  <a:ext cx="1203" cy="253"/>
                  <a:chOff x="576" y="1968"/>
                  <a:chExt cx="1203" cy="253"/>
                </a:xfrm>
              </p:grpSpPr>
              <p:sp>
                <p:nvSpPr>
                  <p:cNvPr id="1588249" name="Freeform 294"/>
                  <p:cNvSpPr>
                    <a:spLocks/>
                  </p:cNvSpPr>
                  <p:nvPr/>
                </p:nvSpPr>
                <p:spPr bwMode="auto">
                  <a:xfrm>
                    <a:off x="1568" y="2086"/>
                    <a:ext cx="208" cy="122"/>
                  </a:xfrm>
                  <a:custGeom>
                    <a:avLst/>
                    <a:gdLst>
                      <a:gd name="T0" fmla="*/ 0 w 208"/>
                      <a:gd name="T1" fmla="*/ 0 h 122"/>
                      <a:gd name="T2" fmla="*/ 2 w 208"/>
                      <a:gd name="T3" fmla="*/ 5 h 122"/>
                      <a:gd name="T4" fmla="*/ 7 w 208"/>
                      <a:gd name="T5" fmla="*/ 14 h 122"/>
                      <a:gd name="T6" fmla="*/ 17 w 208"/>
                      <a:gd name="T7" fmla="*/ 29 h 122"/>
                      <a:gd name="T8" fmla="*/ 28 w 208"/>
                      <a:gd name="T9" fmla="*/ 48 h 122"/>
                      <a:gd name="T10" fmla="*/ 45 w 208"/>
                      <a:gd name="T11" fmla="*/ 66 h 122"/>
                      <a:gd name="T12" fmla="*/ 63 w 208"/>
                      <a:gd name="T13" fmla="*/ 83 h 122"/>
                      <a:gd name="T14" fmla="*/ 85 w 208"/>
                      <a:gd name="T15" fmla="*/ 96 h 122"/>
                      <a:gd name="T16" fmla="*/ 111 w 208"/>
                      <a:gd name="T17" fmla="*/ 105 h 122"/>
                      <a:gd name="T18" fmla="*/ 139 w 208"/>
                      <a:gd name="T19" fmla="*/ 105 h 122"/>
                      <a:gd name="T20" fmla="*/ 137 w 208"/>
                      <a:gd name="T21" fmla="*/ 122 h 122"/>
                      <a:gd name="T22" fmla="*/ 208 w 208"/>
                      <a:gd name="T23" fmla="*/ 96 h 122"/>
                      <a:gd name="T24" fmla="*/ 154 w 208"/>
                      <a:gd name="T25" fmla="*/ 42 h 122"/>
                      <a:gd name="T26" fmla="*/ 152 w 208"/>
                      <a:gd name="T27" fmla="*/ 63 h 122"/>
                      <a:gd name="T28" fmla="*/ 150 w 208"/>
                      <a:gd name="T29" fmla="*/ 63 h 122"/>
                      <a:gd name="T30" fmla="*/ 145 w 208"/>
                      <a:gd name="T31" fmla="*/ 66 h 122"/>
                      <a:gd name="T32" fmla="*/ 135 w 208"/>
                      <a:gd name="T33" fmla="*/ 68 h 122"/>
                      <a:gd name="T34" fmla="*/ 122 w 208"/>
                      <a:gd name="T35" fmla="*/ 70 h 122"/>
                      <a:gd name="T36" fmla="*/ 106 w 208"/>
                      <a:gd name="T37" fmla="*/ 68 h 122"/>
                      <a:gd name="T38" fmla="*/ 85 w 208"/>
                      <a:gd name="T39" fmla="*/ 63 h 122"/>
                      <a:gd name="T40" fmla="*/ 61 w 208"/>
                      <a:gd name="T41" fmla="*/ 50 h 122"/>
                      <a:gd name="T42" fmla="*/ 32 w 208"/>
                      <a:gd name="T43" fmla="*/ 29 h 122"/>
                      <a:gd name="T44" fmla="*/ 0 w 208"/>
                      <a:gd name="T45" fmla="*/ 0 h 122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08"/>
                      <a:gd name="T70" fmla="*/ 0 h 122"/>
                      <a:gd name="T71" fmla="*/ 208 w 208"/>
                      <a:gd name="T72" fmla="*/ 122 h 122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08" h="122">
                        <a:moveTo>
                          <a:pt x="0" y="0"/>
                        </a:moveTo>
                        <a:lnTo>
                          <a:pt x="2" y="5"/>
                        </a:lnTo>
                        <a:lnTo>
                          <a:pt x="7" y="14"/>
                        </a:lnTo>
                        <a:lnTo>
                          <a:pt x="17" y="29"/>
                        </a:lnTo>
                        <a:lnTo>
                          <a:pt x="28" y="48"/>
                        </a:lnTo>
                        <a:lnTo>
                          <a:pt x="45" y="66"/>
                        </a:lnTo>
                        <a:lnTo>
                          <a:pt x="63" y="83"/>
                        </a:lnTo>
                        <a:lnTo>
                          <a:pt x="85" y="96"/>
                        </a:lnTo>
                        <a:lnTo>
                          <a:pt x="111" y="105"/>
                        </a:lnTo>
                        <a:lnTo>
                          <a:pt x="139" y="105"/>
                        </a:lnTo>
                        <a:lnTo>
                          <a:pt x="137" y="122"/>
                        </a:lnTo>
                        <a:lnTo>
                          <a:pt x="208" y="96"/>
                        </a:lnTo>
                        <a:lnTo>
                          <a:pt x="154" y="42"/>
                        </a:lnTo>
                        <a:lnTo>
                          <a:pt x="152" y="63"/>
                        </a:lnTo>
                        <a:lnTo>
                          <a:pt x="150" y="63"/>
                        </a:lnTo>
                        <a:lnTo>
                          <a:pt x="145" y="66"/>
                        </a:lnTo>
                        <a:lnTo>
                          <a:pt x="135" y="68"/>
                        </a:lnTo>
                        <a:lnTo>
                          <a:pt x="122" y="70"/>
                        </a:lnTo>
                        <a:lnTo>
                          <a:pt x="106" y="68"/>
                        </a:lnTo>
                        <a:lnTo>
                          <a:pt x="85" y="63"/>
                        </a:lnTo>
                        <a:lnTo>
                          <a:pt x="61" y="50"/>
                        </a:lnTo>
                        <a:lnTo>
                          <a:pt x="32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50" name="Freeform 295"/>
                  <p:cNvSpPr>
                    <a:spLocks/>
                  </p:cNvSpPr>
                  <p:nvPr/>
                </p:nvSpPr>
                <p:spPr bwMode="auto">
                  <a:xfrm>
                    <a:off x="1575" y="2095"/>
                    <a:ext cx="204" cy="126"/>
                  </a:xfrm>
                  <a:custGeom>
                    <a:avLst/>
                    <a:gdLst>
                      <a:gd name="T0" fmla="*/ 0 w 204"/>
                      <a:gd name="T1" fmla="*/ 0 h 126"/>
                      <a:gd name="T2" fmla="*/ 2 w 204"/>
                      <a:gd name="T3" fmla="*/ 4 h 126"/>
                      <a:gd name="T4" fmla="*/ 8 w 204"/>
                      <a:gd name="T5" fmla="*/ 15 h 126"/>
                      <a:gd name="T6" fmla="*/ 15 w 204"/>
                      <a:gd name="T7" fmla="*/ 29 h 126"/>
                      <a:gd name="T8" fmla="*/ 26 w 204"/>
                      <a:gd name="T9" fmla="*/ 48 h 126"/>
                      <a:gd name="T10" fmla="*/ 41 w 204"/>
                      <a:gd name="T11" fmla="*/ 67 h 126"/>
                      <a:gd name="T12" fmla="*/ 60 w 204"/>
                      <a:gd name="T13" fmla="*/ 85 h 126"/>
                      <a:gd name="T14" fmla="*/ 82 w 204"/>
                      <a:gd name="T15" fmla="*/ 98 h 126"/>
                      <a:gd name="T16" fmla="*/ 106 w 204"/>
                      <a:gd name="T17" fmla="*/ 107 h 126"/>
                      <a:gd name="T18" fmla="*/ 136 w 204"/>
                      <a:gd name="T19" fmla="*/ 109 h 126"/>
                      <a:gd name="T20" fmla="*/ 134 w 204"/>
                      <a:gd name="T21" fmla="*/ 126 h 126"/>
                      <a:gd name="T22" fmla="*/ 204 w 204"/>
                      <a:gd name="T23" fmla="*/ 104 h 126"/>
                      <a:gd name="T24" fmla="*/ 153 w 204"/>
                      <a:gd name="T25" fmla="*/ 46 h 126"/>
                      <a:gd name="T26" fmla="*/ 149 w 204"/>
                      <a:gd name="T27" fmla="*/ 67 h 126"/>
                      <a:gd name="T28" fmla="*/ 147 w 204"/>
                      <a:gd name="T29" fmla="*/ 68 h 126"/>
                      <a:gd name="T30" fmla="*/ 141 w 204"/>
                      <a:gd name="T31" fmla="*/ 70 h 126"/>
                      <a:gd name="T32" fmla="*/ 132 w 204"/>
                      <a:gd name="T33" fmla="*/ 72 h 126"/>
                      <a:gd name="T34" fmla="*/ 119 w 204"/>
                      <a:gd name="T35" fmla="*/ 74 h 126"/>
                      <a:gd name="T36" fmla="*/ 102 w 204"/>
                      <a:gd name="T37" fmla="*/ 72 h 126"/>
                      <a:gd name="T38" fmla="*/ 82 w 204"/>
                      <a:gd name="T39" fmla="*/ 65 h 126"/>
                      <a:gd name="T40" fmla="*/ 58 w 204"/>
                      <a:gd name="T41" fmla="*/ 52 h 126"/>
                      <a:gd name="T42" fmla="*/ 32 w 204"/>
                      <a:gd name="T43" fmla="*/ 29 h 126"/>
                      <a:gd name="T44" fmla="*/ 0 w 204"/>
                      <a:gd name="T45" fmla="*/ 0 h 12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04"/>
                      <a:gd name="T70" fmla="*/ 0 h 126"/>
                      <a:gd name="T71" fmla="*/ 204 w 204"/>
                      <a:gd name="T72" fmla="*/ 126 h 12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04" h="126">
                        <a:moveTo>
                          <a:pt x="0" y="0"/>
                        </a:moveTo>
                        <a:lnTo>
                          <a:pt x="2" y="4"/>
                        </a:lnTo>
                        <a:lnTo>
                          <a:pt x="8" y="15"/>
                        </a:lnTo>
                        <a:lnTo>
                          <a:pt x="15" y="29"/>
                        </a:lnTo>
                        <a:lnTo>
                          <a:pt x="26" y="48"/>
                        </a:lnTo>
                        <a:lnTo>
                          <a:pt x="41" y="67"/>
                        </a:lnTo>
                        <a:lnTo>
                          <a:pt x="60" y="85"/>
                        </a:lnTo>
                        <a:lnTo>
                          <a:pt x="82" y="98"/>
                        </a:lnTo>
                        <a:lnTo>
                          <a:pt x="106" y="107"/>
                        </a:lnTo>
                        <a:lnTo>
                          <a:pt x="136" y="109"/>
                        </a:lnTo>
                        <a:lnTo>
                          <a:pt x="134" y="126"/>
                        </a:lnTo>
                        <a:lnTo>
                          <a:pt x="204" y="104"/>
                        </a:lnTo>
                        <a:lnTo>
                          <a:pt x="153" y="46"/>
                        </a:lnTo>
                        <a:lnTo>
                          <a:pt x="149" y="67"/>
                        </a:lnTo>
                        <a:lnTo>
                          <a:pt x="147" y="68"/>
                        </a:lnTo>
                        <a:lnTo>
                          <a:pt x="141" y="70"/>
                        </a:lnTo>
                        <a:lnTo>
                          <a:pt x="132" y="72"/>
                        </a:lnTo>
                        <a:lnTo>
                          <a:pt x="119" y="74"/>
                        </a:lnTo>
                        <a:lnTo>
                          <a:pt x="102" y="72"/>
                        </a:lnTo>
                        <a:lnTo>
                          <a:pt x="82" y="65"/>
                        </a:lnTo>
                        <a:lnTo>
                          <a:pt x="58" y="52"/>
                        </a:lnTo>
                        <a:lnTo>
                          <a:pt x="32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51" name="Text Box 4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6" y="1968"/>
                    <a:ext cx="1056" cy="2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1500" dirty="0">
                        <a:solidFill>
                          <a:srgbClr val="000000"/>
                        </a:solidFill>
                      </a:rPr>
                      <a:t>20 cryomodules</a:t>
                    </a:r>
                  </a:p>
                </p:txBody>
              </p:sp>
            </p:grpSp>
          </p:grpSp>
        </p:grpSp>
      </p:grpSp>
      <p:sp>
        <p:nvSpPr>
          <p:cNvPr id="329" name="Text Box 3"/>
          <p:cNvSpPr txBox="1">
            <a:spLocks noChangeArrowheads="1"/>
          </p:cNvSpPr>
          <p:nvPr/>
        </p:nvSpPr>
        <p:spPr bwMode="auto">
          <a:xfrm>
            <a:off x="5094288" y="5124450"/>
            <a:ext cx="419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cs typeface="+mn-cs"/>
              </a:rPr>
              <a:t>Scope of the project includes: </a:t>
            </a:r>
          </a:p>
          <a:p>
            <a:pPr marL="91440" indent="-27432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cs typeface="+mn-cs"/>
              </a:rPr>
              <a:t>Doubling the accelerator beam energy</a:t>
            </a:r>
          </a:p>
          <a:p>
            <a:pPr marL="91440" indent="-27432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cs typeface="+mn-cs"/>
              </a:rPr>
              <a:t>New experimental Hall and beamline</a:t>
            </a:r>
          </a:p>
          <a:p>
            <a:pPr marL="91440" indent="-27432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cs typeface="+mn-cs"/>
              </a:rPr>
              <a:t>Upgrades to existing Experimental Halls</a:t>
            </a:r>
          </a:p>
        </p:txBody>
      </p:sp>
      <p:sp>
        <p:nvSpPr>
          <p:cNvPr id="1588234" name="Text Box 30"/>
          <p:cNvSpPr txBox="1">
            <a:spLocks noChangeArrowheads="1"/>
          </p:cNvSpPr>
          <p:nvPr/>
        </p:nvSpPr>
        <p:spPr bwMode="auto">
          <a:xfrm>
            <a:off x="6388100" y="3054350"/>
            <a:ext cx="2755900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600" dirty="0"/>
              <a:t>Maintain capability to deliver lower pass beam energies: </a:t>
            </a:r>
          </a:p>
          <a:p>
            <a:pPr algn="r" eaLnBrk="0" hangingPunct="0"/>
            <a:r>
              <a:rPr lang="en-US" sz="1600" dirty="0"/>
              <a:t>2.2, 4.4, 6.6….</a:t>
            </a:r>
          </a:p>
        </p:txBody>
      </p:sp>
      <p:sp>
        <p:nvSpPr>
          <p:cNvPr id="1588235" name="TextBox 329"/>
          <p:cNvSpPr txBox="1">
            <a:spLocks noChangeArrowheads="1"/>
          </p:cNvSpPr>
          <p:nvPr/>
        </p:nvSpPr>
        <p:spPr bwMode="auto">
          <a:xfrm>
            <a:off x="5937250" y="2133600"/>
            <a:ext cx="2292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Upgrade arc magnets </a:t>
            </a:r>
          </a:p>
          <a:p>
            <a:r>
              <a:rPr lang="en-US" sz="1400" dirty="0"/>
              <a:t>and supplies</a:t>
            </a:r>
          </a:p>
        </p:txBody>
      </p:sp>
      <p:sp>
        <p:nvSpPr>
          <p:cNvPr id="1588236" name="Freeform 376"/>
          <p:cNvSpPr>
            <a:spLocks/>
          </p:cNvSpPr>
          <p:nvPr/>
        </p:nvSpPr>
        <p:spPr bwMode="auto">
          <a:xfrm rot="5400000">
            <a:off x="5734844" y="2266156"/>
            <a:ext cx="230188" cy="269875"/>
          </a:xfrm>
          <a:custGeom>
            <a:avLst/>
            <a:gdLst>
              <a:gd name="T0" fmla="*/ 0 w 144"/>
              <a:gd name="T1" fmla="*/ 0 h 176"/>
              <a:gd name="T2" fmla="*/ 0 w 144"/>
              <a:gd name="T3" fmla="*/ 9414957 h 176"/>
              <a:gd name="T4" fmla="*/ 0 w 144"/>
              <a:gd name="T5" fmla="*/ 40013567 h 176"/>
              <a:gd name="T6" fmla="*/ 0 w 144"/>
              <a:gd name="T7" fmla="*/ 77674929 h 176"/>
              <a:gd name="T8" fmla="*/ 7660145 w 144"/>
              <a:gd name="T9" fmla="*/ 131810939 h 176"/>
              <a:gd name="T10" fmla="*/ 28087732 w 144"/>
              <a:gd name="T11" fmla="*/ 183594720 h 176"/>
              <a:gd name="T12" fmla="*/ 51068158 w 144"/>
              <a:gd name="T13" fmla="*/ 240084493 h 176"/>
              <a:gd name="T14" fmla="*/ 89370478 w 144"/>
              <a:gd name="T15" fmla="*/ 287160797 h 176"/>
              <a:gd name="T16" fmla="*/ 135331354 w 144"/>
              <a:gd name="T17" fmla="*/ 331881829 h 176"/>
              <a:gd name="T18" fmla="*/ 201721382 w 144"/>
              <a:gd name="T19" fmla="*/ 367189440 h 176"/>
              <a:gd name="T20" fmla="*/ 183848250 w 144"/>
              <a:gd name="T21" fmla="*/ 397788041 h 176"/>
              <a:gd name="T22" fmla="*/ 367694902 w 144"/>
              <a:gd name="T23" fmla="*/ 414264307 h 176"/>
              <a:gd name="T24" fmla="*/ 301304875 w 144"/>
              <a:gd name="T25" fmla="*/ 240084493 h 176"/>
              <a:gd name="T26" fmla="*/ 278324449 w 144"/>
              <a:gd name="T27" fmla="*/ 284807058 h 176"/>
              <a:gd name="T28" fmla="*/ 273217155 w 144"/>
              <a:gd name="T29" fmla="*/ 284807058 h 176"/>
              <a:gd name="T30" fmla="*/ 255344023 w 144"/>
              <a:gd name="T31" fmla="*/ 284807058 h 176"/>
              <a:gd name="T32" fmla="*/ 229809151 w 144"/>
              <a:gd name="T33" fmla="*/ 280099581 h 176"/>
              <a:gd name="T34" fmla="*/ 201721382 w 144"/>
              <a:gd name="T35" fmla="*/ 270684627 h 176"/>
              <a:gd name="T36" fmla="*/ 163420672 w 144"/>
              <a:gd name="T37" fmla="*/ 249499447 h 176"/>
              <a:gd name="T38" fmla="*/ 122565517 w 144"/>
              <a:gd name="T39" fmla="*/ 218900846 h 176"/>
              <a:gd name="T40" fmla="*/ 79155890 w 144"/>
              <a:gd name="T41" fmla="*/ 164764812 h 176"/>
              <a:gd name="T42" fmla="*/ 35747874 w 144"/>
              <a:gd name="T43" fmla="*/ 96504837 h 176"/>
              <a:gd name="T44" fmla="*/ 0 w 144"/>
              <a:gd name="T45" fmla="*/ 0 h 1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44"/>
              <a:gd name="T70" fmla="*/ 0 h 176"/>
              <a:gd name="T71" fmla="*/ 144 w 144"/>
              <a:gd name="T72" fmla="*/ 176 h 1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44" h="176">
                <a:moveTo>
                  <a:pt x="0" y="0"/>
                </a:moveTo>
                <a:lnTo>
                  <a:pt x="0" y="4"/>
                </a:lnTo>
                <a:lnTo>
                  <a:pt x="0" y="17"/>
                </a:lnTo>
                <a:lnTo>
                  <a:pt x="0" y="33"/>
                </a:lnTo>
                <a:lnTo>
                  <a:pt x="3" y="56"/>
                </a:lnTo>
                <a:lnTo>
                  <a:pt x="11" y="78"/>
                </a:lnTo>
                <a:lnTo>
                  <a:pt x="20" y="102"/>
                </a:lnTo>
                <a:lnTo>
                  <a:pt x="35" y="122"/>
                </a:lnTo>
                <a:lnTo>
                  <a:pt x="53" y="141"/>
                </a:lnTo>
                <a:lnTo>
                  <a:pt x="79" y="156"/>
                </a:lnTo>
                <a:lnTo>
                  <a:pt x="72" y="169"/>
                </a:lnTo>
                <a:lnTo>
                  <a:pt x="144" y="176"/>
                </a:lnTo>
                <a:lnTo>
                  <a:pt x="118" y="102"/>
                </a:lnTo>
                <a:lnTo>
                  <a:pt x="109" y="121"/>
                </a:lnTo>
                <a:lnTo>
                  <a:pt x="107" y="121"/>
                </a:lnTo>
                <a:lnTo>
                  <a:pt x="100" y="121"/>
                </a:lnTo>
                <a:lnTo>
                  <a:pt x="90" y="119"/>
                </a:lnTo>
                <a:lnTo>
                  <a:pt x="79" y="115"/>
                </a:lnTo>
                <a:lnTo>
                  <a:pt x="64" y="106"/>
                </a:lnTo>
                <a:lnTo>
                  <a:pt x="48" y="93"/>
                </a:lnTo>
                <a:lnTo>
                  <a:pt x="31" y="70"/>
                </a:lnTo>
                <a:lnTo>
                  <a:pt x="14" y="41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88237" name="Freeform 293"/>
          <p:cNvSpPr>
            <a:spLocks/>
          </p:cNvSpPr>
          <p:nvPr/>
        </p:nvSpPr>
        <p:spPr bwMode="auto">
          <a:xfrm rot="-5400000">
            <a:off x="4267200" y="3352800"/>
            <a:ext cx="190500" cy="342900"/>
          </a:xfrm>
          <a:custGeom>
            <a:avLst/>
            <a:gdLst>
              <a:gd name="T0" fmla="*/ 201072222 w 181"/>
              <a:gd name="T1" fmla="*/ 850675200 h 138"/>
              <a:gd name="T2" fmla="*/ 197740052 w 181"/>
              <a:gd name="T3" fmla="*/ 850675200 h 138"/>
              <a:gd name="T4" fmla="*/ 183297841 w 181"/>
              <a:gd name="T5" fmla="*/ 850675200 h 138"/>
              <a:gd name="T6" fmla="*/ 164413088 w 181"/>
              <a:gd name="T7" fmla="*/ 850675200 h 138"/>
              <a:gd name="T8" fmla="*/ 139973314 w 181"/>
              <a:gd name="T9" fmla="*/ 838345714 h 138"/>
              <a:gd name="T10" fmla="*/ 115533508 w 181"/>
              <a:gd name="T11" fmla="*/ 801359741 h 138"/>
              <a:gd name="T12" fmla="*/ 87760512 w 181"/>
              <a:gd name="T13" fmla="*/ 745882024 h 138"/>
              <a:gd name="T14" fmla="*/ 63320722 w 181"/>
              <a:gd name="T15" fmla="*/ 665745336 h 138"/>
              <a:gd name="T16" fmla="*/ 41102746 w 181"/>
              <a:gd name="T17" fmla="*/ 548622519 h 138"/>
              <a:gd name="T18" fmla="*/ 26661579 w 181"/>
              <a:gd name="T19" fmla="*/ 400681113 h 138"/>
              <a:gd name="T20" fmla="*/ 12219365 w 181"/>
              <a:gd name="T21" fmla="*/ 449994087 h 138"/>
              <a:gd name="T22" fmla="*/ 0 w 181"/>
              <a:gd name="T23" fmla="*/ 0 h 138"/>
              <a:gd name="T24" fmla="*/ 82206544 w 181"/>
              <a:gd name="T25" fmla="*/ 141779187 h 138"/>
              <a:gd name="T26" fmla="*/ 61098924 w 181"/>
              <a:gd name="T27" fmla="*/ 197256943 h 138"/>
              <a:gd name="T28" fmla="*/ 61098924 w 181"/>
              <a:gd name="T29" fmla="*/ 221915914 h 138"/>
              <a:gd name="T30" fmla="*/ 61098924 w 181"/>
              <a:gd name="T31" fmla="*/ 252737144 h 138"/>
              <a:gd name="T32" fmla="*/ 63320722 w 181"/>
              <a:gd name="T33" fmla="*/ 308214861 h 138"/>
              <a:gd name="T34" fmla="*/ 69986131 w 181"/>
              <a:gd name="T35" fmla="*/ 388351627 h 138"/>
              <a:gd name="T36" fmla="*/ 79984746 w 181"/>
              <a:gd name="T37" fmla="*/ 480815317 h 138"/>
              <a:gd name="T38" fmla="*/ 96647702 w 181"/>
              <a:gd name="T39" fmla="*/ 573281491 h 138"/>
              <a:gd name="T40" fmla="*/ 121087475 w 181"/>
              <a:gd name="T41" fmla="*/ 665745336 h 138"/>
              <a:gd name="T42" fmla="*/ 156636270 w 181"/>
              <a:gd name="T43" fmla="*/ 758211510 h 138"/>
              <a:gd name="T44" fmla="*/ 201072222 w 181"/>
              <a:gd name="T45" fmla="*/ 850675200 h 13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81"/>
              <a:gd name="T70" fmla="*/ 0 h 138"/>
              <a:gd name="T71" fmla="*/ 181 w 181"/>
              <a:gd name="T72" fmla="*/ 138 h 13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81" h="138">
                <a:moveTo>
                  <a:pt x="181" y="138"/>
                </a:moveTo>
                <a:lnTo>
                  <a:pt x="178" y="138"/>
                </a:lnTo>
                <a:lnTo>
                  <a:pt x="165" y="138"/>
                </a:lnTo>
                <a:lnTo>
                  <a:pt x="148" y="138"/>
                </a:lnTo>
                <a:lnTo>
                  <a:pt x="126" y="136"/>
                </a:lnTo>
                <a:lnTo>
                  <a:pt x="104" y="130"/>
                </a:lnTo>
                <a:lnTo>
                  <a:pt x="79" y="121"/>
                </a:lnTo>
                <a:lnTo>
                  <a:pt x="57" y="108"/>
                </a:lnTo>
                <a:lnTo>
                  <a:pt x="37" y="89"/>
                </a:lnTo>
                <a:lnTo>
                  <a:pt x="24" y="65"/>
                </a:lnTo>
                <a:lnTo>
                  <a:pt x="11" y="73"/>
                </a:lnTo>
                <a:lnTo>
                  <a:pt x="0" y="0"/>
                </a:lnTo>
                <a:lnTo>
                  <a:pt x="74" y="23"/>
                </a:lnTo>
                <a:lnTo>
                  <a:pt x="55" y="32"/>
                </a:lnTo>
                <a:lnTo>
                  <a:pt x="55" y="36"/>
                </a:lnTo>
                <a:lnTo>
                  <a:pt x="55" y="41"/>
                </a:lnTo>
                <a:lnTo>
                  <a:pt x="57" y="50"/>
                </a:lnTo>
                <a:lnTo>
                  <a:pt x="63" y="63"/>
                </a:lnTo>
                <a:lnTo>
                  <a:pt x="72" y="78"/>
                </a:lnTo>
                <a:lnTo>
                  <a:pt x="87" y="93"/>
                </a:lnTo>
                <a:lnTo>
                  <a:pt x="109" y="108"/>
                </a:lnTo>
                <a:lnTo>
                  <a:pt x="141" y="123"/>
                </a:lnTo>
                <a:lnTo>
                  <a:pt x="181" y="138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88238" name="Text Box 427"/>
          <p:cNvSpPr txBox="1">
            <a:spLocks noChangeArrowheads="1"/>
          </p:cNvSpPr>
          <p:nvPr/>
        </p:nvSpPr>
        <p:spPr bwMode="auto">
          <a:xfrm>
            <a:off x="4267200" y="2874963"/>
            <a:ext cx="9969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500" dirty="0">
                <a:solidFill>
                  <a:srgbClr val="000000"/>
                </a:solidFill>
              </a:rPr>
              <a:t>CHL upgrade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5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3200" i="0" dirty="0" smtClean="0"/>
              <a:t>12 GeV Upgrade Schedule</a:t>
            </a:r>
          </a:p>
        </p:txBody>
      </p:sp>
      <p:sp>
        <p:nvSpPr>
          <p:cNvPr id="1601539" name="TextBox 6"/>
          <p:cNvSpPr txBox="1">
            <a:spLocks noChangeArrowheads="1"/>
          </p:cNvSpPr>
          <p:nvPr/>
        </p:nvSpPr>
        <p:spPr bwMode="auto">
          <a:xfrm>
            <a:off x="6421437" y="1238250"/>
            <a:ext cx="29511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8000"/>
                </a:solidFill>
              </a:rPr>
              <a:t>Two short parasitic installation </a:t>
            </a:r>
          </a:p>
          <a:p>
            <a:r>
              <a:rPr lang="en-US" sz="1400" b="1" dirty="0">
                <a:solidFill>
                  <a:srgbClr val="008000"/>
                </a:solidFill>
              </a:rPr>
              <a:t>     periods in FY10</a:t>
            </a:r>
          </a:p>
          <a:p>
            <a:endParaRPr lang="en-US" sz="1400" b="1" dirty="0">
              <a:solidFill>
                <a:srgbClr val="008000"/>
              </a:solidFill>
            </a:endParaRPr>
          </a:p>
          <a:p>
            <a:r>
              <a:rPr lang="en-US" sz="1400" b="1" dirty="0">
                <a:solidFill>
                  <a:srgbClr val="008000"/>
                </a:solidFill>
              </a:rPr>
              <a:t>6-month installation</a:t>
            </a:r>
          </a:p>
          <a:p>
            <a:r>
              <a:rPr lang="en-US" sz="1400" b="1" dirty="0">
                <a:solidFill>
                  <a:srgbClr val="008000"/>
                </a:solidFill>
              </a:rPr>
              <a:t>     May – Oct 2011</a:t>
            </a:r>
          </a:p>
          <a:p>
            <a:endParaRPr lang="en-US" sz="1400" b="1" dirty="0">
              <a:solidFill>
                <a:srgbClr val="008000"/>
              </a:solidFill>
            </a:endParaRPr>
          </a:p>
          <a:p>
            <a:r>
              <a:rPr lang="en-US" sz="1400" b="1" dirty="0">
                <a:solidFill>
                  <a:srgbClr val="008000"/>
                </a:solidFill>
              </a:rPr>
              <a:t>12-month installation</a:t>
            </a:r>
          </a:p>
          <a:p>
            <a:r>
              <a:rPr lang="en-US" sz="1400" b="1" dirty="0">
                <a:solidFill>
                  <a:srgbClr val="008000"/>
                </a:solidFill>
              </a:rPr>
              <a:t>     May 2012 – May 2013</a:t>
            </a:r>
          </a:p>
          <a:p>
            <a:endParaRPr lang="en-US" sz="1400" b="1" dirty="0">
              <a:solidFill>
                <a:srgbClr val="008000"/>
              </a:solidFill>
            </a:endParaRPr>
          </a:p>
          <a:p>
            <a:r>
              <a:rPr lang="en-US" sz="1400" b="1" dirty="0">
                <a:solidFill>
                  <a:srgbClr val="008000"/>
                </a:solidFill>
              </a:rPr>
              <a:t>Hall A commissioning start</a:t>
            </a:r>
          </a:p>
          <a:p>
            <a:r>
              <a:rPr lang="en-US" sz="1400" b="1" dirty="0">
                <a:solidFill>
                  <a:srgbClr val="008000"/>
                </a:solidFill>
              </a:rPr>
              <a:t>     </a:t>
            </a:r>
            <a:r>
              <a:rPr lang="en-US" sz="1400" b="1" dirty="0"/>
              <a:t>October 2013</a:t>
            </a:r>
          </a:p>
          <a:p>
            <a:endParaRPr lang="en-US" sz="1400" b="1" dirty="0">
              <a:solidFill>
                <a:srgbClr val="008000"/>
              </a:solidFill>
            </a:endParaRPr>
          </a:p>
          <a:p>
            <a:r>
              <a:rPr lang="en-US" sz="1400" b="1" dirty="0">
                <a:solidFill>
                  <a:srgbClr val="008000"/>
                </a:solidFill>
              </a:rPr>
              <a:t>Hall D commissioning start</a:t>
            </a:r>
          </a:p>
          <a:p>
            <a:r>
              <a:rPr lang="en-US" sz="1400" b="1" dirty="0"/>
              <a:t>     April 2014</a:t>
            </a:r>
          </a:p>
          <a:p>
            <a:endParaRPr lang="en-US" sz="1400" b="1" dirty="0">
              <a:solidFill>
                <a:srgbClr val="008000"/>
              </a:solidFill>
            </a:endParaRPr>
          </a:p>
          <a:p>
            <a:r>
              <a:rPr lang="en-US" sz="1400" b="1" dirty="0">
                <a:solidFill>
                  <a:srgbClr val="008000"/>
                </a:solidFill>
              </a:rPr>
              <a:t>Halls B/C commissioning start</a:t>
            </a:r>
          </a:p>
          <a:p>
            <a:r>
              <a:rPr lang="en-US" sz="1400" b="1" dirty="0">
                <a:solidFill>
                  <a:srgbClr val="008000"/>
                </a:solidFill>
              </a:rPr>
              <a:t>     </a:t>
            </a:r>
            <a:r>
              <a:rPr lang="en-US" sz="1400" b="1" dirty="0"/>
              <a:t>October 2014</a:t>
            </a:r>
          </a:p>
          <a:p>
            <a:endParaRPr lang="en-US" sz="1400" b="1" dirty="0">
              <a:solidFill>
                <a:srgbClr val="008000"/>
              </a:solidFill>
            </a:endParaRPr>
          </a:p>
          <a:p>
            <a:r>
              <a:rPr lang="en-US" sz="1400" b="1" dirty="0">
                <a:solidFill>
                  <a:srgbClr val="008000"/>
                </a:solidFill>
              </a:rPr>
              <a:t>Project Completion</a:t>
            </a:r>
          </a:p>
          <a:p>
            <a:r>
              <a:rPr lang="en-US" sz="1400" b="1" dirty="0">
                <a:solidFill>
                  <a:srgbClr val="008000"/>
                </a:solidFill>
              </a:rPr>
              <a:t>     </a:t>
            </a:r>
            <a:r>
              <a:rPr lang="en-US" sz="1400" b="1" dirty="0"/>
              <a:t>June 2015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49299"/>
            <a:ext cx="6308343" cy="519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Connector 9"/>
          <p:cNvCxnSpPr/>
          <p:nvPr/>
        </p:nvCxnSpPr>
        <p:spPr>
          <a:xfrm rot="5400000">
            <a:off x="2983831" y="3240505"/>
            <a:ext cx="348113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00800" y="1752600"/>
            <a:ext cx="2011680" cy="685800"/>
          </a:xfrm>
          <a:prstGeom prst="ellips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marL="455613" indent="-455613" eaLnBrk="0" hangingPunct="0">
              <a:tabLst>
                <a:tab pos="857250" algn="l"/>
              </a:tabLst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0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Hall D Solenoid Test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" name="Picture 2" descr="Picture 2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990600"/>
            <a:ext cx="5029200" cy="3771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4953000"/>
            <a:ext cx="33672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Coil 1 test at 1200A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/>
              </a:rPr>
              <a:t>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/>
              </a:rPr>
              <a:t>Coil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/>
              </a:rPr>
              <a:t>4 test at 1500A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/>
              </a:rPr>
              <a:t>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/>
              </a:rPr>
              <a:t>Coil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/>
              </a:rPr>
              <a:t>3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/>
              </a:rPr>
              <a:t>test at 1500A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/>
              </a:rPr>
              <a:t>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1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762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pitchFamily="34" charset="0"/>
              </a:rPr>
              <a:t>PAC 12 GeV Science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991600" cy="4876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tabLst>
                <a:tab pos="171450" algn="l"/>
              </a:tabLst>
              <a:defRPr/>
            </a:pPr>
            <a:r>
              <a:rPr lang="en-US" sz="2000" dirty="0" smtClean="0">
                <a:ea typeface="+mj-ea"/>
                <a:cs typeface="Arial" pitchFamily="34" charset="0"/>
              </a:rPr>
              <a:t>The </a:t>
            </a:r>
            <a:r>
              <a:rPr lang="en-US" sz="2000" dirty="0" err="1" smtClean="0">
                <a:ea typeface="+mj-ea"/>
                <a:cs typeface="Arial" pitchFamily="34" charset="0"/>
              </a:rPr>
              <a:t>Hadron</a:t>
            </a:r>
            <a:r>
              <a:rPr lang="en-US" sz="2000" dirty="0" smtClean="0">
                <a:ea typeface="+mj-ea"/>
                <a:cs typeface="Arial" pitchFamily="34" charset="0"/>
              </a:rPr>
              <a:t> spectra as probes of QCD</a:t>
            </a:r>
            <a:br>
              <a:rPr lang="en-US" sz="2000" dirty="0" smtClean="0">
                <a:ea typeface="+mj-ea"/>
                <a:cs typeface="Arial" pitchFamily="34" charset="0"/>
              </a:rPr>
            </a:br>
            <a:r>
              <a:rPr lang="en-US" sz="1600" dirty="0" smtClean="0">
                <a:ea typeface="+mj-ea"/>
                <a:cs typeface="Arial" pitchFamily="34" charset="0"/>
              </a:rPr>
              <a:t>(</a:t>
            </a:r>
            <a:r>
              <a:rPr lang="en-US" sz="1600" dirty="0" err="1" smtClean="0">
                <a:ea typeface="+mj-ea"/>
                <a:cs typeface="Arial" pitchFamily="34" charset="0"/>
              </a:rPr>
              <a:t>GlueX</a:t>
            </a:r>
            <a:r>
              <a:rPr lang="en-US" sz="1600" dirty="0" smtClean="0">
                <a:ea typeface="+mj-ea"/>
                <a:cs typeface="Arial" pitchFamily="34" charset="0"/>
              </a:rPr>
              <a:t> and heavy baryon and meson spectroscopy)</a:t>
            </a:r>
          </a:p>
          <a:p>
            <a:pPr>
              <a:buFont typeface="Arial" pitchFamily="34" charset="0"/>
              <a:buChar char="•"/>
              <a:tabLst>
                <a:tab pos="171450" algn="l"/>
              </a:tabLst>
              <a:defRPr/>
            </a:pPr>
            <a:endParaRPr lang="en-US" sz="800" dirty="0" smtClean="0">
              <a:ea typeface="+mj-ea"/>
              <a:cs typeface="Arial" pitchFamily="34" charset="0"/>
            </a:endParaRPr>
          </a:p>
          <a:p>
            <a:pPr>
              <a:buFont typeface="Arial" pitchFamily="34" charset="0"/>
              <a:buChar char="•"/>
              <a:tabLst>
                <a:tab pos="171450" algn="l"/>
              </a:tabLst>
              <a:defRPr/>
            </a:pPr>
            <a:r>
              <a:rPr lang="en-US" sz="2000" dirty="0" smtClean="0">
                <a:cs typeface="Arial" pitchFamily="34" charset="0"/>
              </a:rPr>
              <a:t>The transverse structure of the hadrons </a:t>
            </a:r>
            <a:br>
              <a:rPr lang="en-US" sz="2000" dirty="0" smtClean="0">
                <a:cs typeface="Arial" pitchFamily="34" charset="0"/>
              </a:rPr>
            </a:br>
            <a:r>
              <a:rPr lang="en-US" sz="1600" dirty="0" smtClean="0">
                <a:ea typeface="+mj-ea"/>
                <a:cs typeface="Arial" pitchFamily="34" charset="0"/>
              </a:rPr>
              <a:t>(Elastic and transition Form Factors)</a:t>
            </a:r>
          </a:p>
          <a:p>
            <a:pPr>
              <a:buFont typeface="Arial" pitchFamily="34" charset="0"/>
              <a:buChar char="•"/>
              <a:tabLst>
                <a:tab pos="171450" algn="l"/>
              </a:tabLst>
              <a:defRPr/>
            </a:pPr>
            <a:endParaRPr lang="en-US" sz="800" dirty="0" smtClean="0">
              <a:ea typeface="+mj-ea"/>
              <a:cs typeface="Arial" pitchFamily="34" charset="0"/>
            </a:endParaRPr>
          </a:p>
          <a:p>
            <a:pPr>
              <a:buFont typeface="Arial" pitchFamily="34" charset="0"/>
              <a:buChar char="•"/>
              <a:tabLst>
                <a:tab pos="171450" algn="l"/>
              </a:tabLst>
              <a:defRPr/>
            </a:pPr>
            <a:r>
              <a:rPr lang="en-US" sz="2000" dirty="0" smtClean="0">
                <a:ea typeface="+mj-ea"/>
                <a:cs typeface="Arial" pitchFamily="34" charset="0"/>
              </a:rPr>
              <a:t>The longitudinal structure of the hadrons </a:t>
            </a:r>
            <a:br>
              <a:rPr lang="en-US" sz="2000" dirty="0" smtClean="0">
                <a:ea typeface="+mj-ea"/>
                <a:cs typeface="Arial" pitchFamily="34" charset="0"/>
              </a:rPr>
            </a:br>
            <a:r>
              <a:rPr lang="en-US" sz="1600" dirty="0" smtClean="0">
                <a:ea typeface="+mj-ea"/>
                <a:cs typeface="Arial" pitchFamily="34" charset="0"/>
              </a:rPr>
              <a:t>(</a:t>
            </a:r>
            <a:r>
              <a:rPr lang="en-US" sz="1600" dirty="0" err="1" smtClean="0">
                <a:ea typeface="+mj-ea"/>
                <a:cs typeface="Arial" pitchFamily="34" charset="0"/>
              </a:rPr>
              <a:t>Unpolarized</a:t>
            </a:r>
            <a:r>
              <a:rPr lang="en-US" sz="1600" dirty="0" smtClean="0">
                <a:ea typeface="+mj-ea"/>
                <a:cs typeface="Arial" pitchFamily="34" charset="0"/>
              </a:rPr>
              <a:t> and polarized </a:t>
            </a:r>
            <a:r>
              <a:rPr lang="en-US" sz="1600" dirty="0" err="1" smtClean="0">
                <a:ea typeface="+mj-ea"/>
                <a:cs typeface="Arial" pitchFamily="34" charset="0"/>
              </a:rPr>
              <a:t>parton</a:t>
            </a:r>
            <a:r>
              <a:rPr lang="en-US" sz="1600" dirty="0" smtClean="0">
                <a:ea typeface="+mj-ea"/>
                <a:cs typeface="Arial" pitchFamily="34" charset="0"/>
              </a:rPr>
              <a:t> distribution functions)</a:t>
            </a:r>
          </a:p>
          <a:p>
            <a:pPr>
              <a:buFont typeface="Arial" pitchFamily="34" charset="0"/>
              <a:buChar char="•"/>
              <a:tabLst>
                <a:tab pos="171450" algn="l"/>
              </a:tabLst>
              <a:defRPr/>
            </a:pPr>
            <a:endParaRPr lang="en-US" sz="800" dirty="0" smtClean="0">
              <a:ea typeface="+mj-ea"/>
              <a:cs typeface="Arial" pitchFamily="34" charset="0"/>
            </a:endParaRPr>
          </a:p>
          <a:p>
            <a:pPr>
              <a:buFont typeface="Arial" pitchFamily="34" charset="0"/>
              <a:buChar char="•"/>
              <a:tabLst>
                <a:tab pos="171450" algn="l"/>
              </a:tabLst>
              <a:defRPr/>
            </a:pPr>
            <a:r>
              <a:rPr lang="en-US" sz="2000" dirty="0" smtClean="0">
                <a:ea typeface="+mj-ea"/>
                <a:cs typeface="Arial" pitchFamily="34" charset="0"/>
              </a:rPr>
              <a:t>The 3D structure of the hadrons</a:t>
            </a:r>
            <a:br>
              <a:rPr lang="en-US" sz="2000" dirty="0" smtClean="0">
                <a:ea typeface="+mj-ea"/>
                <a:cs typeface="Arial" pitchFamily="34" charset="0"/>
              </a:rPr>
            </a:br>
            <a:r>
              <a:rPr lang="en-US" sz="1600" dirty="0" smtClean="0">
                <a:ea typeface="+mj-ea"/>
                <a:cs typeface="Arial" pitchFamily="34" charset="0"/>
              </a:rPr>
              <a:t>(Generalized Parton Distributions and Transverse Momentum Distributions)</a:t>
            </a:r>
          </a:p>
          <a:p>
            <a:pPr>
              <a:buFont typeface="Arial" pitchFamily="34" charset="0"/>
              <a:buChar char="•"/>
              <a:tabLst>
                <a:tab pos="171450" algn="l"/>
              </a:tabLst>
              <a:defRPr/>
            </a:pPr>
            <a:endParaRPr lang="en-US" sz="800" dirty="0" smtClean="0">
              <a:ea typeface="+mj-ea"/>
              <a:cs typeface="Arial" pitchFamily="34" charset="0"/>
            </a:endParaRPr>
          </a:p>
          <a:p>
            <a:pPr>
              <a:buFont typeface="Arial" pitchFamily="34" charset="0"/>
              <a:buChar char="•"/>
              <a:tabLst>
                <a:tab pos="171450" algn="l"/>
              </a:tabLst>
              <a:defRPr/>
            </a:pPr>
            <a:r>
              <a:rPr lang="en-US" sz="2000" dirty="0" smtClean="0">
                <a:ea typeface="+mj-ea"/>
                <a:cs typeface="Arial" pitchFamily="34" charset="0"/>
              </a:rPr>
              <a:t>Hadrons and cold nuclear matter</a:t>
            </a:r>
            <a:br>
              <a:rPr lang="en-US" sz="2000" dirty="0" smtClean="0">
                <a:ea typeface="+mj-ea"/>
                <a:cs typeface="Arial" pitchFamily="34" charset="0"/>
              </a:rPr>
            </a:br>
            <a:r>
              <a:rPr lang="en-US" sz="1600" dirty="0" smtClean="0">
                <a:ea typeface="+mj-ea"/>
                <a:cs typeface="Arial" pitchFamily="34" charset="0"/>
              </a:rPr>
              <a:t>(Medium modification of the nucleons, quark </a:t>
            </a:r>
            <a:r>
              <a:rPr lang="en-US" sz="1600" dirty="0" err="1" smtClean="0">
                <a:ea typeface="+mj-ea"/>
                <a:cs typeface="Arial" pitchFamily="34" charset="0"/>
              </a:rPr>
              <a:t>hadronization</a:t>
            </a:r>
            <a:r>
              <a:rPr lang="en-US" sz="1600" dirty="0" smtClean="0">
                <a:ea typeface="+mj-ea"/>
                <a:cs typeface="Arial" pitchFamily="34" charset="0"/>
              </a:rPr>
              <a:t>, N-N correlations,  </a:t>
            </a:r>
            <a:br>
              <a:rPr lang="en-US" sz="1600" dirty="0" smtClean="0">
                <a:ea typeface="+mj-ea"/>
                <a:cs typeface="Arial" pitchFamily="34" charset="0"/>
              </a:rPr>
            </a:br>
            <a:r>
              <a:rPr lang="en-US" sz="1600" dirty="0" err="1" smtClean="0">
                <a:ea typeface="+mj-ea"/>
                <a:cs typeface="Arial" pitchFamily="34" charset="0"/>
              </a:rPr>
              <a:t>hypernuclear</a:t>
            </a:r>
            <a:r>
              <a:rPr lang="en-US" sz="1600" dirty="0" smtClean="0">
                <a:ea typeface="+mj-ea"/>
                <a:cs typeface="Arial" pitchFamily="34" charset="0"/>
              </a:rPr>
              <a:t> spectroscopy, few-body experiments)</a:t>
            </a:r>
          </a:p>
          <a:p>
            <a:pPr>
              <a:buFont typeface="Arial" pitchFamily="34" charset="0"/>
              <a:buChar char="•"/>
              <a:tabLst>
                <a:tab pos="171450" algn="l"/>
              </a:tabLst>
              <a:defRPr/>
            </a:pPr>
            <a:endParaRPr lang="en-US" sz="800" dirty="0" smtClean="0">
              <a:ea typeface="+mj-ea"/>
              <a:cs typeface="Arial" pitchFamily="34" charset="0"/>
            </a:endParaRPr>
          </a:p>
          <a:p>
            <a:pPr>
              <a:buFont typeface="Arial" pitchFamily="34" charset="0"/>
              <a:buChar char="•"/>
              <a:tabLst>
                <a:tab pos="171450" algn="l"/>
              </a:tabLst>
              <a:defRPr/>
            </a:pPr>
            <a:r>
              <a:rPr lang="en-US" sz="2000" dirty="0" smtClean="0">
                <a:ea typeface="+mj-ea"/>
                <a:cs typeface="Arial" pitchFamily="34" charset="0"/>
              </a:rPr>
              <a:t>Low-energy tests of the Standard Model and Fundamental Symmetries</a:t>
            </a:r>
            <a:br>
              <a:rPr lang="en-US" sz="2000" dirty="0" smtClean="0">
                <a:ea typeface="+mj-ea"/>
                <a:cs typeface="Arial" pitchFamily="34" charset="0"/>
              </a:rPr>
            </a:br>
            <a:r>
              <a:rPr lang="en-US" sz="1600" dirty="0" smtClean="0">
                <a:ea typeface="+mj-ea"/>
                <a:cs typeface="Arial" pitchFamily="34" charset="0"/>
              </a:rPr>
              <a:t>(MOLLER, PVDIS, PRIMEX, …..)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90600" y="762000"/>
          <a:ext cx="6857998" cy="5516954"/>
        </p:xfrm>
        <a:graphic>
          <a:graphicData uri="http://schemas.openxmlformats.org/drawingml/2006/table">
            <a:tbl>
              <a:tblPr/>
              <a:tblGrid>
                <a:gridCol w="88044"/>
                <a:gridCol w="3650682"/>
                <a:gridCol w="603730"/>
                <a:gridCol w="603730"/>
                <a:gridCol w="603730"/>
                <a:gridCol w="603730"/>
                <a:gridCol w="603730"/>
                <a:gridCol w="100622"/>
              </a:tblGrid>
              <a:tr h="24134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07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Topic</a:t>
                      </a:r>
                    </a:p>
                  </a:txBody>
                  <a:tcPr marR="7554" marT="75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Hall 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Hall B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Hall C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Hall D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Total</a:t>
                      </a:r>
                    </a:p>
                  </a:txBody>
                  <a:tcPr marL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35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The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Hadron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spectra as probes of QCD (rated)  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GluEx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and heavy baryon and meson spectroscopy)</a:t>
                      </a:r>
                    </a:p>
                  </a:txBody>
                  <a:tcPr marR="7554" marT="75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35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The transverse structure of the hadrons (rated)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(Elastic and transition Form Factors)</a:t>
                      </a:r>
                    </a:p>
                  </a:txBody>
                  <a:tcPr marR="7554" marT="75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392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The longitudinal structure of the hadrons (rated)  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Unpolarized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and polarized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parton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distribution functions)</a:t>
                      </a:r>
                    </a:p>
                  </a:txBody>
                  <a:tcPr marR="7554" marT="75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488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The 3D structure of the hadrons (unrated)   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(Generalized Parton Distributions and Transverse Momentum Distributions)</a:t>
                      </a:r>
                    </a:p>
                  </a:txBody>
                  <a:tcPr marR="7554" marT="75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</a:t>
                      </a:r>
                    </a:p>
                  </a:txBody>
                  <a:tcPr marL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611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Hadrons and cold nuclear matter (rated)  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(Medium modification of the nucleons, quark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hadronization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, N-N correlations,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hypernuclear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spectroscopy, few-body experiments)</a:t>
                      </a:r>
                    </a:p>
                  </a:txBody>
                  <a:tcPr marR="7554" marT="75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35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Low-energy tests of the Standard Model and Fundamental Symmetries (rated at PAC 37)</a:t>
                      </a:r>
                    </a:p>
                  </a:txBody>
                  <a:tcPr marR="7554" marT="75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68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TOTAL</a:t>
                      </a:r>
                    </a:p>
                  </a:txBody>
                  <a:tcPr marR="7554" marT="75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45</a:t>
                      </a:r>
                    </a:p>
                  </a:txBody>
                  <a:tcPr marL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68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R="7554" marT="755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T="755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22860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3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en-US" sz="3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n-US" sz="3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Approved Experiments by Physics Topics</a:t>
            </a:r>
            <a:endParaRPr lang="en-US" sz="3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 - &amp;quot;Jefferson Lab At-A-Glance  &amp;quot;&quot;/&gt;&lt;property id=&quot;20307&quot; value=&quot;722&quot;/&gt;&lt;/object&gt;&lt;object type=&quot;3&quot; unique_id=&quot;10006&quot;&gt;&lt;property id=&quot;20148&quot; value=&quot;5&quot;/&gt;&lt;property id=&quot;20300&quot; value=&quot;Slide 3 - &amp;quot;Core Capability – Nuclear Physics&amp;#x0D;&amp;#x0A; Experimental, Theoretical and Computational&amp;quot;&quot;/&gt;&lt;property id=&quot;20307&quot; value=&quot;724&quot;/&gt;&lt;/object&gt;&lt;object type=&quot;3&quot; unique_id=&quot;10007&quot;&gt;&lt;property id=&quot;20148&quot; value=&quot;5&quot;/&gt;&lt;property id=&quot;20300&quot; value=&quot;Slide 4 - &amp;quot;Core Capability&amp;#x0D;&amp;#x0A;Accelerator Science and Technology&amp;quot;&quot;/&gt;&lt;property id=&quot;20307&quot; value=&quot;749&quot;/&gt;&lt;/object&gt;&lt;object type=&quot;3&quot; unique_id=&quot;10008&quot;&gt;&lt;property id=&quot;20148&quot; value=&quot;5&quot;/&gt;&lt;property id=&quot;20300&quot; value=&quot;Slide 5 - &amp;quot;Core Capability &amp;#x0D;&amp;#x0A;Applied Science and Technology&amp;quot;&quot;/&gt;&lt;property id=&quot;20307&quot; value=&quot;750&quot;/&gt;&lt;/object&gt;&lt;object type=&quot;3&quot; unique_id=&quot;10009&quot;&gt;&lt;property id=&quot;20148&quot; value=&quot;5&quot;/&gt;&lt;property id=&quot;20300&quot; value=&quot;Slide 6 - &amp;quot;Core Capability   &amp;#x0D;&amp;#x0A;Large-Scale User Facilities&amp;quot;&quot;/&gt;&lt;property id=&quot;20307&quot; value=&quot;725&quot;/&gt;&lt;/object&gt;&lt;object type=&quot;3&quot; unique_id=&quot;10010&quot;&gt;&lt;property id=&quot;20148&quot; value=&quot;5&quot;/&gt;&lt;property id=&quot;20300&quot; value=&quot;Slide 7 - &amp;quot;Major Activity  &amp;#x0D;&amp;#x0A; 6 GeV Program&amp;quot;&quot;/&gt;&lt;property id=&quot;20307&quot; value=&quot;726&quot;/&gt;&lt;/object&gt;&lt;object type=&quot;3&quot; unique_id=&quot;10011&quot;&gt;&lt;property id=&quot;20148&quot; value=&quot;5&quot;/&gt;&lt;property id=&quot;20300&quot; value=&quot;Slide 8 - &amp;quot;Major Activity &amp;#x0D;&amp;#x0A; 12 GeV Upgrade&amp;quot;&quot;/&gt;&lt;property id=&quot;20307&quot; value=&quot;648&quot;/&gt;&lt;/object&gt;&lt;object type=&quot;3&quot; unique_id=&quot;10012&quot;&gt;&lt;property id=&quot;20148&quot; value=&quot;5&quot;/&gt;&lt;property id=&quot;20300&quot; value=&quot;Slide 9 - &amp;quot;Major Activity    &amp;#x0D;&amp;#x0A; 12 GeV Upgrade &amp;quot;&quot;/&gt;&lt;property id=&quot;20307&quot; value=&quot;727&quot;/&gt;&lt;/object&gt;&lt;object type=&quot;3&quot; unique_id=&quot;10013&quot;&gt;&lt;property id=&quot;20148&quot; value=&quot;5&quot;/&gt;&lt;property id=&quot;20300&quot; value=&quot;Slide 10 - &amp;quot;Major Activity:&amp;#x0D;&amp;#x0A;ELectron Ion Collider Physics (ELIC)&amp;quot;&quot;/&gt;&lt;property id=&quot;20307&quot; value=&quot;666&quot;/&gt;&lt;/object&gt;&lt;object type=&quot;3&quot; unique_id=&quot;10014&quot;&gt;&lt;property id=&quot;20148&quot; value=&quot;5&quot;/&gt;&lt;property id=&quot;20300&quot; value=&quot;Slide 11 - &amp;quot;Major Activity&amp;#x0D;&amp;#x0A;Superconducting RF Technology&amp;quot;&quot;/&gt;&lt;property id=&quot;20307&quot; value=&quot;751&quot;/&gt;&lt;/object&gt;&lt;object type=&quot;3&quot; unique_id=&quot;10015&quot;&gt;&lt;property id=&quot;20148&quot; value=&quot;5&quot;/&gt;&lt;property id=&quot;20300&quot; value=&quot;Slide 12 - &amp;quot;Major Activity &amp;#x0D;&amp;#x0A;Light Source&amp;quot;&quot;/&gt;&lt;property id=&quot;20307&quot; value=&quot;748&quot;/&gt;&lt;/object&gt;&lt;object type=&quot;3&quot; unique_id=&quot;10016&quot;&gt;&lt;property id=&quot;20148&quot; value=&quot;5&quot;/&gt;&lt;property id=&quot;20300&quot; value=&quot;Slide 13 - &amp;quot;Laboratory Program&amp;#x0D;&amp;#x0A;Core Capabilities and Activities Summary&amp;quot;&quot;/&gt;&lt;property id=&quot;20307&quot; value=&quot;730&quot;/&gt;&lt;/object&gt;&lt;object type=&quot;3&quot; unique_id=&quot;10017&quot;&gt;&lt;property id=&quot;20148&quot; value=&quot;5&quot;/&gt;&lt;property id=&quot;20300&quot; value=&quot;Slide 14 - &amp;quot;Facilities and Infrastructure Investments&amp;quot;&quot;/&gt;&lt;property id=&quot;20307&quot; value=&quot;732&quot;/&gt;&lt;/object&gt;&lt;object type=&quot;3&quot; unique_id=&quot;10018&quot;&gt;&lt;property id=&quot;20148&quot; value=&quot;5&quot;/&gt;&lt;property id=&quot;20300&quot; value=&quot;Slide 15 - &amp;quot;Facilities and Infrastructure to Support Core Capabilities&amp;quot;&quot;/&gt;&lt;property id=&quot;20307&quot; value=&quot;747&quot;/&gt;&lt;/object&gt;&lt;object type=&quot;3&quot; unique_id=&quot;10019&quot;&gt;&lt;property id=&quot;20148&quot; value=&quot;5&quot;/&gt;&lt;property id=&quot;20300&quot; value=&quot;Slide 16&quot;/&gt;&lt;property id=&quot;20307&quot; value=&quot;752&quot;/&gt;&lt;/object&gt;&lt;object type=&quot;3&quot; unique_id=&quot;10020&quot;&gt;&lt;property id=&quot;20148&quot; value=&quot;5&quot;/&gt;&lt;property id=&quot;20300&quot; value=&quot;Slide 17 - &amp;quot;Cost of Doing Business&amp;quot;&quot;/&gt;&lt;property id=&quot;20307&quot; value=&quot;753&quot;/&gt;&lt;/object&gt;&lt;object type=&quot;3&quot; unique_id=&quot;10021&quot;&gt;&lt;property id=&quot;20148&quot; value=&quot;5&quot;/&gt;&lt;property id=&quot;20300&quot; value=&quot;Slide 18&quot;/&gt;&lt;property id=&quot;20307&quot; value=&quot;754&quot;/&gt;&lt;/object&gt;&lt;object type=&quot;3&quot; unique_id=&quot;10022&quot;&gt;&lt;property id=&quot;20148&quot; value=&quot;5&quot;/&gt;&lt;property id=&quot;20300&quot; value=&quot;Slide 20 - &amp;quot;Performance Evaluation Management Plan&amp;quot;&quot;/&gt;&lt;property id=&quot;20307&quot; value=&quot;733&quot;/&gt;&lt;/object&gt;&lt;object type=&quot;3&quot; unique_id=&quot;10023&quot;&gt;&lt;property id=&quot;20148&quot; value=&quot;5&quot;/&gt;&lt;property id=&quot;20300&quot; value=&quot;Slide 21 - &amp;quot;Jefferson Laboratory&amp;quot;&quot;/&gt;&lt;property id=&quot;20307&quot; value=&quot;714&quot;/&gt;&lt;/object&gt;&lt;object type=&quot;3&quot; unique_id=&quot;10024&quot;&gt;&lt;property id=&quot;20148&quot; value=&quot;5&quot;/&gt;&lt;property id=&quot;20300&quot; value=&quot;Slide 22 - &amp;quot;BACKUP SLIDES&amp;quot;&quot;/&gt;&lt;property id=&quot;20307&quot; value=&quot;736&quot;/&gt;&lt;/object&gt;&lt;object type=&quot;3&quot; unique_id=&quot;10025&quot;&gt;&lt;property id=&quot;20148&quot; value=&quot;5&quot;/&gt;&lt;property id=&quot;20300&quot; value=&quot;Slide 23&quot;/&gt;&lt;property id=&quot;20307&quot; value=&quot;717&quot;/&gt;&lt;/object&gt;&lt;object type=&quot;3&quot; unique_id=&quot;10026&quot;&gt;&lt;property id=&quot;20148&quot; value=&quot;5&quot;/&gt;&lt;property id=&quot;20300&quot; value=&quot;Slide 24 - &amp;quot;TEDF Project&amp;quot;&quot;/&gt;&lt;property id=&quot;20307&quot; value=&quot;737&quot;/&gt;&lt;/object&gt;&lt;object type=&quot;3&quot; unique_id=&quot;10027&quot;&gt;&lt;property id=&quot;20148&quot; value=&quot;5&quot;/&gt;&lt;property id=&quot;20300&quot; value=&quot;Slide 25 - &amp;quot;TEDF Project Status&amp;quot;&quot;/&gt;&lt;property id=&quot;20307&quot; value=&quot;738&quot;/&gt;&lt;/object&gt;&lt;object type=&quot;3&quot; unique_id=&quot;10028&quot;&gt;&lt;property id=&quot;20148&quot; value=&quot;5&quot;/&gt;&lt;property id=&quot;20300&quot; value=&quot;Slide 26 - &amp;quot;Scope: &amp;#x0D;&amp;#x0A;Utilities Infrastructure Modernization&amp;quot;&quot;/&gt;&lt;property id=&quot;20307&quot; value=&quot;739&quot;/&gt;&lt;/object&gt;&lt;object type=&quot;3&quot; unique_id=&quot;10029&quot;&gt;&lt;property id=&quot;20148&quot; value=&quot;5&quot;/&gt;&lt;property id=&quot;20300&quot; value=&quot;Slide 27 - &amp;quot;Estimated Cost &amp;amp; Schedule:&amp;#x0D;&amp;#x0A;&amp;amp;#x09;Utilities Infrastructure Modernization&amp;quot;&quot;/&gt;&lt;property id=&quot;20307&quot; value=&quot;740&quot;/&gt;&lt;/object&gt;&lt;object type=&quot;3&quot; unique_id=&quot;10030&quot;&gt;&lt;property id=&quot;20148&quot; value=&quot;5&quot;/&gt;&lt;property id=&quot;20300&quot; value=&quot;Slide 28 - &amp;quot;CEBAF Center Addition/Rehab&amp;#x0D;&amp;#x0A;&amp;amp;#x09;(FY 2013)&amp;quot;&quot;/&gt;&lt;property id=&quot;20307&quot; value=&quot;741&quot;/&gt;&lt;/object&gt;&lt;object type=&quot;3&quot; unique_id=&quot;10031&quot;&gt;&lt;property id=&quot;20148&quot; value=&quot;5&quot;/&gt;&lt;property id=&quot;20300&quot; value=&quot;Slide 29&quot;/&gt;&lt;property id=&quot;20307&quot; value=&quot;742&quot;/&gt;&lt;/object&gt;&lt;object type=&quot;3&quot; unique_id=&quot;10032&quot;&gt;&lt;property id=&quot;20148&quot; value=&quot;5&quot;/&gt;&lt;property id=&quot;20300&quot; value=&quot;Slide 30&quot;/&gt;&lt;property id=&quot;20307&quot; value=&quot;746&quot;/&gt;&lt;/object&gt;&lt;object type=&quot;3&quot; unique_id=&quot;10312&quot;&gt;&lt;property id=&quot;20148&quot; value=&quot;5&quot;/&gt;&lt;property id=&quot;20300&quot; value=&quot;Slide 19 - &amp;quot;Performance Evaluation Management Plan&amp;quot;&quot;/&gt;&lt;property id=&quot;20307&quot; value=&quot;75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2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1" dirty="0" smtClean="0">
            <a:solidFill>
              <a:srgbClr val="FFFF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31639</TotalTime>
  <Words>575</Words>
  <Application>Microsoft Office PowerPoint</Application>
  <PresentationFormat>On-screen Show (4:3)</PresentationFormat>
  <Paragraphs>214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2_JLab_PowerPoint1</vt:lpstr>
      <vt:lpstr>Slide 1</vt:lpstr>
      <vt:lpstr>Funding Outlook </vt:lpstr>
      <vt:lpstr>Slide 3</vt:lpstr>
      <vt:lpstr>6 GeV Program Status</vt:lpstr>
      <vt:lpstr>12 GeV Upgrade Project</vt:lpstr>
      <vt:lpstr>12 GeV Upgrade Schedule</vt:lpstr>
      <vt:lpstr>Slide 7</vt:lpstr>
      <vt:lpstr>PAC 12 GeV Science Categories</vt:lpstr>
      <vt:lpstr>Slide 9</vt:lpstr>
      <vt:lpstr>Slide 10</vt:lpstr>
      <vt:lpstr>PAC38</vt:lpstr>
      <vt:lpstr>HPS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foremaster</dc:creator>
  <cp:lastModifiedBy>Bob McKeown</cp:lastModifiedBy>
  <cp:revision>2699</cp:revision>
  <cp:lastPrinted>2010-04-23T12:10:49Z</cp:lastPrinted>
  <dcterms:created xsi:type="dcterms:W3CDTF">2010-04-23T12:06:41Z</dcterms:created>
  <dcterms:modified xsi:type="dcterms:W3CDTF">2011-05-26T12:29:54Z</dcterms:modified>
</cp:coreProperties>
</file>